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2"/>
  </p:notesMasterIdLst>
  <p:sldIdLst>
    <p:sldId id="371" r:id="rId2"/>
    <p:sldId id="258" r:id="rId3"/>
    <p:sldId id="259" r:id="rId4"/>
    <p:sldId id="260" r:id="rId5"/>
    <p:sldId id="261" r:id="rId6"/>
    <p:sldId id="262" r:id="rId7"/>
    <p:sldId id="263" r:id="rId8"/>
    <p:sldId id="367" r:id="rId9"/>
    <p:sldId id="264" r:id="rId10"/>
    <p:sldId id="265" r:id="rId11"/>
    <p:sldId id="266" r:id="rId12"/>
    <p:sldId id="267" r:id="rId13"/>
    <p:sldId id="268" r:id="rId14"/>
    <p:sldId id="368" r:id="rId15"/>
    <p:sldId id="269" r:id="rId16"/>
    <p:sldId id="270" r:id="rId17"/>
    <p:sldId id="271" r:id="rId18"/>
    <p:sldId id="272" r:id="rId19"/>
    <p:sldId id="273" r:id="rId20"/>
    <p:sldId id="274" r:id="rId21"/>
    <p:sldId id="275" r:id="rId22"/>
    <p:sldId id="369" r:id="rId23"/>
    <p:sldId id="276" r:id="rId24"/>
    <p:sldId id="278" r:id="rId25"/>
    <p:sldId id="279" r:id="rId26"/>
    <p:sldId id="280" r:id="rId27"/>
    <p:sldId id="281" r:id="rId28"/>
    <p:sldId id="283" r:id="rId29"/>
    <p:sldId id="284" r:id="rId30"/>
    <p:sldId id="30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29" autoAdjust="0"/>
  </p:normalViewPr>
  <p:slideViewPr>
    <p:cSldViewPr>
      <p:cViewPr varScale="1">
        <p:scale>
          <a:sx n="79" d="100"/>
          <a:sy n="79" d="100"/>
        </p:scale>
        <p:origin x="114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DAC378-4346-4403-AB99-951CD4AE69EA}" type="datetimeFigureOut">
              <a:rPr lang="en-US" smtClean="0"/>
              <a:t>3/5/2016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82B32-6DE2-4F52-BAD6-B2632E916313}" type="slidenum">
              <a:rPr lang="en-US" smtClean="0"/>
              <a:t>‹#›</a:t>
            </a:fld>
            <a:endParaRPr lang="en-US"/>
          </a:p>
        </p:txBody>
      </p:sp>
    </p:spTree>
    <p:extLst>
      <p:ext uri="{BB962C8B-B14F-4D97-AF65-F5344CB8AC3E}">
        <p14:creationId xmlns:p14="http://schemas.microsoft.com/office/powerpoint/2010/main" val="147086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A7782B32-6DE2-4F52-BAD6-B2632E916313}" type="slidenum">
              <a:rPr lang="en-US" smtClean="0"/>
              <a:t>2</a:t>
            </a:fld>
            <a:endParaRPr lang="en-US"/>
          </a:p>
        </p:txBody>
      </p:sp>
    </p:spTree>
    <p:extLst>
      <p:ext uri="{BB962C8B-B14F-4D97-AF65-F5344CB8AC3E}">
        <p14:creationId xmlns:p14="http://schemas.microsoft.com/office/powerpoint/2010/main" val="1604969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A7782B32-6DE2-4F52-BAD6-B2632E916313}" type="slidenum">
              <a:rPr lang="en-US" smtClean="0"/>
              <a:t>8</a:t>
            </a:fld>
            <a:endParaRPr lang="en-US"/>
          </a:p>
        </p:txBody>
      </p:sp>
    </p:spTree>
    <p:extLst>
      <p:ext uri="{BB962C8B-B14F-4D97-AF65-F5344CB8AC3E}">
        <p14:creationId xmlns:p14="http://schemas.microsoft.com/office/powerpoint/2010/main" val="318368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A7782B32-6DE2-4F52-BAD6-B2632E916313}" type="slidenum">
              <a:rPr lang="en-US" smtClean="0"/>
              <a:t>19</a:t>
            </a:fld>
            <a:endParaRPr lang="en-US"/>
          </a:p>
        </p:txBody>
      </p:sp>
    </p:spTree>
    <p:extLst>
      <p:ext uri="{BB962C8B-B14F-4D97-AF65-F5344CB8AC3E}">
        <p14:creationId xmlns:p14="http://schemas.microsoft.com/office/powerpoint/2010/main" val="3044158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5B3AE-7A04-47C3-A607-E1DFF0E8BDDB}" type="slidenum">
              <a:rPr lang="ar-SA"/>
              <a:pPr/>
              <a:t>30</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71202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993F134-B299-41A4-A63E-46CA8E1950F5}" type="datetime1">
              <a:rPr lang="en-US" smtClean="0"/>
              <a:t>3/5/2016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325C7A9-7EB5-4C21-ADED-B9CF1344FCB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539BD-2CAE-4281-9A38-BFDF0D31B98F}" type="datetime1">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C7A9-7EB5-4C21-ADED-B9CF1344FCB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2EA77-38B3-493B-B3C5-44B568E36CEF}" type="datetime1">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C7A9-7EB5-4C21-ADED-B9CF1344FCB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1B95B-47AD-4DFB-A8FD-486D9128DAB7}" type="datetime1">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C7A9-7EB5-4C21-ADED-B9CF1344FCB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539460-88BE-4441-ABA0-5FB7BC5AEDD1}" type="datetime1">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C7A9-7EB5-4C21-ADED-B9CF1344FCB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9A68DF9-4AF6-4E74-8491-BDFE1C050A4B}" type="datetime1">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C7A9-7EB5-4C21-ADED-B9CF1344FCB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353320-3504-4636-9E9B-4CD18608F025}" type="datetime1">
              <a:rPr lang="en-US" smtClean="0"/>
              <a:t>3/5/2016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5C7A9-7EB5-4C21-ADED-B9CF1344FCB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5D84CB-5056-460D-9FB1-57E6D6D66C12}" type="datetime1">
              <a:rPr lang="en-US" smtClean="0"/>
              <a:t>3/5/2016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FA23E-70C7-4C4E-AE06-0E39F3704FC3}" type="datetime1">
              <a:rPr lang="en-US" smtClean="0"/>
              <a:t>3/5/2016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5C7A9-7EB5-4C21-ADED-B9CF1344FCB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274F69-8BF8-4E34-B732-69280F12D009}" type="datetime1">
              <a:rPr lang="en-US" smtClean="0"/>
              <a:t>3/5/2016</a:t>
            </a:fld>
            <a:endParaRPr lang="en-US"/>
          </a:p>
        </p:txBody>
      </p:sp>
      <p:sp>
        <p:nvSpPr>
          <p:cNvPr id="7" name="Slide Number Placeholder 6"/>
          <p:cNvSpPr>
            <a:spLocks noGrp="1"/>
          </p:cNvSpPr>
          <p:nvPr>
            <p:ph type="sldNum" sz="quarter" idx="12"/>
          </p:nvPr>
        </p:nvSpPr>
        <p:spPr/>
        <p:txBody>
          <a:bodyPr/>
          <a:lstStyle/>
          <a:p>
            <a:fld id="{5325C7A9-7EB5-4C21-ADED-B9CF1344FCB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2DF75-F455-4E49-8358-4FA11995018C}" type="datetime1">
              <a:rPr lang="en-US" smtClean="0"/>
              <a:t>3/5/2016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325C7A9-7EB5-4C21-ADED-B9CF1344FCB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u"/>
        <p:sndAc>
          <p:stSnd>
            <p:snd r:embed="rId1" name="wind.wav"/>
          </p:stSnd>
        </p:sndAc>
      </p:transition>
    </mc:Choice>
    <mc:Fallback xmlns="">
      <p:transition spd="slow">
        <p:fade/>
        <p:sndAc>
          <p:stSnd>
            <p:snd r:embed="rId3" name="wind.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3FE8FDB-9681-48DE-957D-E03C2AC72F36}" type="datetime1">
              <a:rPr lang="en-US" smtClean="0"/>
              <a:t>3/5/2016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325C7A9-7EB5-4C21-ADED-B9CF1344FC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mc:AlternateContent xmlns:mc="http://schemas.openxmlformats.org/markup-compatibility/2006" xmlns:p14="http://schemas.microsoft.com/office/powerpoint/2010/main">
    <mc:Choice Requires="p14">
      <p:transition spd="slow" p14:dur="3900">
        <p14:glitter dir="u"/>
        <p:sndAc>
          <p:stSnd>
            <p:snd r:embed="rId13" name="wind.wav"/>
          </p:stSnd>
        </p:sndAc>
      </p:transition>
    </mc:Choice>
    <mc:Fallback xmlns="">
      <p:transition spd="slow">
        <p:fade/>
        <p:sndAc>
          <p:stSnd>
            <p:snd r:embed="rId16" name="wind.wav"/>
          </p:stSnd>
        </p:sndAc>
      </p:transition>
    </mc:Fallback>
  </mc:AlternateConten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US" b="1" dirty="0">
                <a:solidFill>
                  <a:schemeClr val="tx1"/>
                </a:solidFill>
              </a:rPr>
              <a:t>Post natal care</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algn="just">
              <a:lnSpc>
                <a:spcPct val="115000"/>
              </a:lnSpc>
            </a:pPr>
            <a:r>
              <a:rPr lang="en-US" dirty="0">
                <a:latin typeface="Times New Roman" panose="02020603050405020304" pitchFamily="18" charset="0"/>
                <a:ea typeface="Times New Roman" panose="02020603050405020304" pitchFamily="18" charset="0"/>
                <a:cs typeface="Arial" panose="020B0604020202020204" pitchFamily="34" charset="0"/>
              </a:rPr>
              <a:t>Postpartum period is a critical time in the women life. During that time women need physical and psychological care as well as guidance for healthy practices for themselves and their babies.  It is begin  from Child birth to 6 weeks(42 days</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p>
          <a:p>
            <a:pPr algn="just">
              <a:lnSpc>
                <a:spcPct val="115000"/>
              </a:lnSpc>
            </a:pPr>
            <a:r>
              <a:rPr lang="en-US" dirty="0">
                <a:latin typeface="Times New Roman" panose="02020603050405020304" pitchFamily="18" charset="0"/>
                <a:ea typeface="Times New Roman" panose="02020603050405020304" pitchFamily="18" charset="0"/>
                <a:cs typeface="Arial" panose="020B0604020202020204" pitchFamily="34" charset="0"/>
              </a:rPr>
              <a:t>Maternal and child health department has set a schedule of five home visits for postpartum care to be done by the nurse or midwife.</a:t>
            </a:r>
          </a:p>
          <a:p>
            <a:pPr algn="just">
              <a:lnSpc>
                <a:spcPct val="115000"/>
              </a:lnSpc>
            </a:pPr>
            <a:endParaRPr lang="en-US" sz="1600" dirty="0" smtClean="0">
              <a:latin typeface="Calibri" panose="020F0502020204030204" pitchFamily="34" charset="0"/>
              <a:ea typeface="Calibri" panose="020F0502020204030204" pitchFamily="34" charset="0"/>
              <a:cs typeface="Arial" panose="020B0604020202020204" pitchFamily="34" charset="0"/>
            </a:endParaRPr>
          </a:p>
          <a:p>
            <a:pPr marL="68580" indent="0">
              <a:buNone/>
            </a:pPr>
            <a:endParaRPr lang="en-US" dirty="0" smtClean="0"/>
          </a:p>
          <a:p>
            <a:endParaRPr lang="en-US" dirty="0"/>
          </a:p>
        </p:txBody>
      </p:sp>
      <p:sp>
        <p:nvSpPr>
          <p:cNvPr id="4" name="Date Placeholder 3"/>
          <p:cNvSpPr>
            <a:spLocks noGrp="1"/>
          </p:cNvSpPr>
          <p:nvPr>
            <p:ph type="dt" sz="half" idx="10"/>
          </p:nvPr>
        </p:nvSpPr>
        <p:spPr/>
        <p:txBody>
          <a:bodyPr/>
          <a:lstStyle/>
          <a:p>
            <a:fld id="{E0E5D214-8A6B-4471-B46E-E7C854651273}"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a:t>
            </a:fld>
            <a:endParaRPr lang="en-US"/>
          </a:p>
        </p:txBody>
      </p:sp>
    </p:spTree>
    <p:extLst>
      <p:ext uri="{BB962C8B-B14F-4D97-AF65-F5344CB8AC3E}">
        <p14:creationId xmlns:p14="http://schemas.microsoft.com/office/powerpoint/2010/main" val="1837433529"/>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dirty="0"/>
              <a:t/>
            </a:r>
            <a:br>
              <a:rPr lang="en-US" dirty="0"/>
            </a:br>
            <a:r>
              <a:rPr lang="en-US" dirty="0"/>
              <a:t/>
            </a:r>
            <a:br>
              <a:rPr lang="en-US" dirty="0"/>
            </a:br>
            <a:r>
              <a:rPr lang="en-US" b="1" u="sng" dirty="0"/>
              <a:t>Mortality indicators</a:t>
            </a:r>
            <a:endParaRPr lang="en-US" dirty="0"/>
          </a:p>
        </p:txBody>
      </p:sp>
      <p:sp>
        <p:nvSpPr>
          <p:cNvPr id="3" name="Content Placeholder 2"/>
          <p:cNvSpPr>
            <a:spLocks noGrp="1"/>
          </p:cNvSpPr>
          <p:nvPr>
            <p:ph idx="1"/>
          </p:nvPr>
        </p:nvSpPr>
        <p:spPr>
          <a:xfrm>
            <a:off x="1043492" y="2323652"/>
            <a:ext cx="6777317" cy="3841652"/>
          </a:xfrm>
        </p:spPr>
        <p:txBody>
          <a:bodyPr>
            <a:noAutofit/>
          </a:bodyPr>
          <a:lstStyle/>
          <a:p>
            <a:pPr lvl="0" fontAlgn="base"/>
            <a:r>
              <a:rPr lang="en-US" dirty="0"/>
              <a:t>Maternal mortality rate</a:t>
            </a:r>
          </a:p>
          <a:p>
            <a:pPr lvl="0" fontAlgn="base"/>
            <a:r>
              <a:rPr lang="en-US" dirty="0"/>
              <a:t>Mortality in infancy and childhood</a:t>
            </a:r>
          </a:p>
          <a:p>
            <a:pPr marL="68580" lvl="0" indent="0" fontAlgn="base">
              <a:buNone/>
            </a:pPr>
            <a:r>
              <a:rPr lang="en-US" dirty="0"/>
              <a:t> </a:t>
            </a:r>
            <a:r>
              <a:rPr lang="en-US" dirty="0" smtClean="0"/>
              <a:t>    - Perinatal </a:t>
            </a:r>
            <a:r>
              <a:rPr lang="en-US" dirty="0"/>
              <a:t>mortality rate</a:t>
            </a:r>
          </a:p>
          <a:p>
            <a:pPr marL="68580" lvl="0" indent="0" fontAlgn="base">
              <a:buNone/>
            </a:pPr>
            <a:r>
              <a:rPr lang="en-US" dirty="0" smtClean="0"/>
              <a:t>     - Neonatal </a:t>
            </a:r>
            <a:r>
              <a:rPr lang="en-US" dirty="0"/>
              <a:t>mortality rate</a:t>
            </a:r>
          </a:p>
          <a:p>
            <a:pPr marL="68580" lvl="0" indent="0" fontAlgn="base">
              <a:buNone/>
            </a:pPr>
            <a:r>
              <a:rPr lang="en-US" dirty="0"/>
              <a:t> </a:t>
            </a:r>
            <a:r>
              <a:rPr lang="en-US" dirty="0" smtClean="0"/>
              <a:t>     -Post-neonatal </a:t>
            </a:r>
            <a:r>
              <a:rPr lang="en-US" dirty="0"/>
              <a:t>mortality rate</a:t>
            </a:r>
          </a:p>
          <a:p>
            <a:pPr marL="68580" lvl="0" indent="0" fontAlgn="base">
              <a:buNone/>
            </a:pPr>
            <a:r>
              <a:rPr lang="en-US" dirty="0" smtClean="0"/>
              <a:t>      -Infant </a:t>
            </a:r>
            <a:r>
              <a:rPr lang="en-US" dirty="0"/>
              <a:t>mortality rate</a:t>
            </a:r>
          </a:p>
          <a:p>
            <a:pPr marL="68580" lvl="0" indent="0" fontAlgn="base">
              <a:buNone/>
            </a:pPr>
            <a:r>
              <a:rPr lang="en-US" dirty="0" smtClean="0"/>
              <a:t>      -1-4 </a:t>
            </a:r>
            <a:r>
              <a:rPr lang="en-US" dirty="0"/>
              <a:t>years mortality </a:t>
            </a:r>
            <a:r>
              <a:rPr lang="en-US" dirty="0" smtClean="0"/>
              <a:t>rate</a:t>
            </a:r>
          </a:p>
          <a:p>
            <a:pPr marL="68580" lvl="0" indent="0" fontAlgn="base">
              <a:buNone/>
            </a:pPr>
            <a:r>
              <a:rPr lang="en-US" dirty="0"/>
              <a:t> </a:t>
            </a:r>
            <a:r>
              <a:rPr lang="en-US" dirty="0" smtClean="0"/>
              <a:t>    -Under </a:t>
            </a:r>
            <a:r>
              <a:rPr lang="en-US" dirty="0"/>
              <a:t>5 mortality rate</a:t>
            </a:r>
          </a:p>
          <a:p>
            <a:pPr lvl="0">
              <a:buClr>
                <a:srgbClr val="94C600"/>
              </a:buClr>
            </a:pPr>
            <a:endParaRPr lang="en-US" dirty="0">
              <a:solidFill>
                <a:srgbClr val="3E3D2D"/>
              </a:solidFill>
            </a:endParaRPr>
          </a:p>
          <a:p>
            <a:endParaRPr lang="en-US" dirty="0"/>
          </a:p>
        </p:txBody>
      </p:sp>
      <p:sp>
        <p:nvSpPr>
          <p:cNvPr id="4" name="Date Placeholder 3"/>
          <p:cNvSpPr>
            <a:spLocks noGrp="1"/>
          </p:cNvSpPr>
          <p:nvPr>
            <p:ph type="dt" sz="half" idx="10"/>
          </p:nvPr>
        </p:nvSpPr>
        <p:spPr/>
        <p:txBody>
          <a:bodyPr/>
          <a:lstStyle/>
          <a:p>
            <a:fld id="{3FFECE8D-05C0-41E6-B651-E63A0688FA00}"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10</a:t>
            </a:fld>
            <a:endParaRPr lang="en-US"/>
          </a:p>
        </p:txBody>
      </p:sp>
    </p:spTree>
    <p:extLst>
      <p:ext uri="{BB962C8B-B14F-4D97-AF65-F5344CB8AC3E}">
        <p14:creationId xmlns:p14="http://schemas.microsoft.com/office/powerpoint/2010/main" val="2190497537"/>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u="sng" dirty="0"/>
              <a:t>Maternal mortality rate</a:t>
            </a:r>
            <a:endParaRPr lang="en-US" dirty="0"/>
          </a:p>
        </p:txBody>
      </p:sp>
      <p:sp>
        <p:nvSpPr>
          <p:cNvPr id="3" name="Date Placeholder 2"/>
          <p:cNvSpPr>
            <a:spLocks noGrp="1"/>
          </p:cNvSpPr>
          <p:nvPr>
            <p:ph type="dt" sz="half" idx="10"/>
          </p:nvPr>
        </p:nvSpPr>
        <p:spPr/>
        <p:txBody>
          <a:bodyPr/>
          <a:lstStyle/>
          <a:p>
            <a:fld id="{F3F881A7-95D6-4E84-950A-3555DD8908CC}"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11</a:t>
            </a:fld>
            <a:endParaRPr lang="en-US"/>
          </a:p>
        </p:txBody>
      </p:sp>
      <p:sp>
        <p:nvSpPr>
          <p:cNvPr id="6" name="عنصر نائب للمحتوى 5"/>
          <p:cNvSpPr>
            <a:spLocks noGrp="1"/>
          </p:cNvSpPr>
          <p:nvPr>
            <p:ph idx="1"/>
          </p:nvPr>
        </p:nvSpPr>
        <p:spPr>
          <a:xfrm>
            <a:off x="1043491" y="2348880"/>
            <a:ext cx="7087498" cy="3697636"/>
          </a:xfrm>
        </p:spPr>
        <p:txBody>
          <a:bodyPr/>
          <a:lstStyle/>
          <a:p>
            <a:pPr fontAlgn="base"/>
            <a:r>
              <a:rPr lang="en-US" dirty="0"/>
              <a:t>Definition</a:t>
            </a:r>
          </a:p>
          <a:p>
            <a:pPr marL="68580" indent="0" fontAlgn="base">
              <a:buNone/>
            </a:pPr>
            <a:r>
              <a:rPr lang="en-US" dirty="0"/>
              <a:t>  The death of a woman while pregnant or within 42 days of termination of pregnancy irrespective of the duration and site of pregnancy ,from any cause related to or aggravated by the pregnancy or its management  but not from accidental or incidental </a:t>
            </a:r>
            <a:r>
              <a:rPr lang="en-US" dirty="0" smtClean="0"/>
              <a:t>causes</a:t>
            </a:r>
            <a:endParaRPr lang="en-US" dirty="0"/>
          </a:p>
        </p:txBody>
      </p:sp>
    </p:spTree>
    <p:extLst>
      <p:ext uri="{BB962C8B-B14F-4D97-AF65-F5344CB8AC3E}">
        <p14:creationId xmlns:p14="http://schemas.microsoft.com/office/powerpoint/2010/main" val="3156263495"/>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5" name="wind.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323652"/>
            <a:ext cx="7848872" cy="3508977"/>
          </a:xfrm>
        </p:spPr>
        <p:txBody>
          <a:bodyPr>
            <a:noAutofit/>
          </a:bodyPr>
          <a:lstStyle/>
          <a:p>
            <a:r>
              <a:rPr lang="en-US" b="1" dirty="0"/>
              <a:t>MMR=  </a:t>
            </a:r>
          </a:p>
          <a:p>
            <a:pPr marL="68580" indent="0" fontAlgn="base">
              <a:buNone/>
            </a:pPr>
            <a:r>
              <a:rPr lang="en-US" sz="2000" dirty="0"/>
              <a:t>Total number of </a:t>
            </a:r>
            <a:r>
              <a:rPr lang="en-US" sz="2000" dirty="0" smtClean="0"/>
              <a:t>woman death</a:t>
            </a:r>
            <a:r>
              <a:rPr lang="en-US" sz="2000" dirty="0"/>
              <a:t>, due to complication of</a:t>
            </a:r>
          </a:p>
          <a:p>
            <a:pPr marL="68580" indent="0" fontAlgn="base">
              <a:buNone/>
            </a:pPr>
            <a:r>
              <a:rPr lang="en-US" sz="2000" dirty="0"/>
              <a:t> pregnancy ,Childbirth or within 42 days of delivery</a:t>
            </a:r>
          </a:p>
          <a:p>
            <a:pPr marL="68580" indent="0" fontAlgn="base">
              <a:buNone/>
            </a:pPr>
            <a:r>
              <a:rPr lang="en-US" sz="2000" u="sng" dirty="0"/>
              <a:t>from puerperal causes in an area during a given year   </a:t>
            </a:r>
            <a:r>
              <a:rPr lang="en-US" sz="2000" u="sng" dirty="0" smtClean="0"/>
              <a:t> </a:t>
            </a:r>
            <a:r>
              <a:rPr lang="en-US" sz="2000" dirty="0" smtClean="0"/>
              <a:t>x1000</a:t>
            </a:r>
            <a:r>
              <a:rPr lang="en-US" sz="2000" u="sng" dirty="0" smtClean="0"/>
              <a:t>                                                                                                                </a:t>
            </a:r>
            <a:endParaRPr lang="en-US" sz="2000" dirty="0"/>
          </a:p>
          <a:p>
            <a:pPr marL="68580" indent="0" fontAlgn="base">
              <a:buNone/>
            </a:pPr>
            <a:r>
              <a:rPr lang="en-US" sz="2000" dirty="0" smtClean="0"/>
              <a:t> </a:t>
            </a:r>
            <a:r>
              <a:rPr lang="en-US" sz="2000" dirty="0"/>
              <a:t>Total number of live births in the  same area and year</a:t>
            </a:r>
          </a:p>
          <a:p>
            <a:pPr fontAlgn="base"/>
            <a:endParaRPr lang="en-US" sz="2000" dirty="0"/>
          </a:p>
        </p:txBody>
      </p:sp>
      <p:sp>
        <p:nvSpPr>
          <p:cNvPr id="4" name="Date Placeholder 3"/>
          <p:cNvSpPr>
            <a:spLocks noGrp="1"/>
          </p:cNvSpPr>
          <p:nvPr>
            <p:ph type="dt" sz="half" idx="10"/>
          </p:nvPr>
        </p:nvSpPr>
        <p:spPr/>
        <p:txBody>
          <a:bodyPr/>
          <a:lstStyle/>
          <a:p>
            <a:fld id="{1AF83CDC-CFE6-4F02-B28D-C2CE089011F5}"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12</a:t>
            </a:fld>
            <a:endParaRPr lang="en-US"/>
          </a:p>
        </p:txBody>
      </p:sp>
    </p:spTree>
    <p:extLst>
      <p:ext uri="{BB962C8B-B14F-4D97-AF65-F5344CB8AC3E}">
        <p14:creationId xmlns:p14="http://schemas.microsoft.com/office/powerpoint/2010/main" val="2966506262"/>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340768"/>
            <a:ext cx="7024744" cy="829896"/>
          </a:xfrm>
        </p:spPr>
        <p:txBody>
          <a:bodyPr>
            <a:normAutofit fontScale="90000"/>
          </a:bodyPr>
          <a:lstStyle/>
          <a:p>
            <a:pPr fontAlgn="base"/>
            <a:r>
              <a:rPr lang="en-US" dirty="0"/>
              <a:t/>
            </a:r>
            <a:br>
              <a:rPr lang="en-US" dirty="0"/>
            </a:br>
            <a:r>
              <a:rPr lang="en-US" dirty="0"/>
              <a:t> </a:t>
            </a:r>
            <a:br>
              <a:rPr lang="en-US" dirty="0"/>
            </a:br>
            <a:r>
              <a:rPr lang="en-US" dirty="0" smtClean="0"/>
              <a:t/>
            </a:r>
            <a:br>
              <a:rPr lang="en-US" dirty="0" smtClean="0"/>
            </a:br>
            <a:r>
              <a:rPr lang="en-US" b="1" dirty="0" smtClean="0"/>
              <a:t>Classification </a:t>
            </a:r>
            <a:r>
              <a:rPr lang="en-US" b="1" dirty="0"/>
              <a:t>of maternal death</a:t>
            </a:r>
            <a:r>
              <a:rPr lang="en-US" dirty="0"/>
              <a:t/>
            </a:r>
            <a:br>
              <a:rPr lang="en-US" dirty="0"/>
            </a:br>
            <a:r>
              <a:rPr lang="en-US" dirty="0"/>
              <a:t> </a:t>
            </a:r>
          </a:p>
        </p:txBody>
      </p:sp>
      <p:sp>
        <p:nvSpPr>
          <p:cNvPr id="3" name="Content Placeholder 2"/>
          <p:cNvSpPr>
            <a:spLocks noGrp="1"/>
          </p:cNvSpPr>
          <p:nvPr>
            <p:ph idx="1"/>
          </p:nvPr>
        </p:nvSpPr>
        <p:spPr>
          <a:xfrm>
            <a:off x="755576" y="2323652"/>
            <a:ext cx="7848872" cy="3508977"/>
          </a:xfrm>
        </p:spPr>
        <p:txBody>
          <a:bodyPr>
            <a:normAutofit/>
          </a:bodyPr>
          <a:lstStyle/>
          <a:p>
            <a:pPr lvl="0" fontAlgn="base"/>
            <a:r>
              <a:rPr lang="en-US" dirty="0" smtClean="0"/>
              <a:t> </a:t>
            </a:r>
            <a:r>
              <a:rPr lang="en-US" dirty="0"/>
              <a:t>Direct obstetric deaths:</a:t>
            </a:r>
          </a:p>
          <a:p>
            <a:pPr marL="68580" indent="0" fontAlgn="base">
              <a:buNone/>
            </a:pPr>
            <a:r>
              <a:rPr lang="en-US" dirty="0" smtClean="0"/>
              <a:t>    Deaths </a:t>
            </a:r>
            <a:r>
              <a:rPr lang="en-US" dirty="0"/>
              <a:t>resulting from obstetric complications of the pregnant .</a:t>
            </a:r>
          </a:p>
          <a:p>
            <a:pPr lvl="0" fontAlgn="base"/>
            <a:r>
              <a:rPr lang="en-US" dirty="0"/>
              <a:t>Indirect obstetric deaths</a:t>
            </a:r>
            <a:r>
              <a:rPr lang="en-US" dirty="0" smtClean="0"/>
              <a:t>:</a:t>
            </a:r>
          </a:p>
          <a:p>
            <a:pPr marL="68580" lvl="0" indent="0" fontAlgn="base">
              <a:buNone/>
            </a:pPr>
            <a:r>
              <a:rPr lang="en-US" dirty="0"/>
              <a:t> </a:t>
            </a:r>
            <a:r>
              <a:rPr lang="en-US" dirty="0" smtClean="0"/>
              <a:t>    </a:t>
            </a:r>
            <a:r>
              <a:rPr lang="en-US" dirty="0"/>
              <a:t>Deaths resulting from previous existing disease or disease that developed during pregnancy and aggravated by physiologic effects of pregnancy</a:t>
            </a:r>
          </a:p>
        </p:txBody>
      </p:sp>
      <p:sp>
        <p:nvSpPr>
          <p:cNvPr id="4" name="Date Placeholder 3"/>
          <p:cNvSpPr>
            <a:spLocks noGrp="1"/>
          </p:cNvSpPr>
          <p:nvPr>
            <p:ph type="dt" sz="half" idx="10"/>
          </p:nvPr>
        </p:nvSpPr>
        <p:spPr/>
        <p:txBody>
          <a:bodyPr/>
          <a:lstStyle/>
          <a:p>
            <a:fld id="{F40E32ED-6EFD-4E79-9263-ACD1C2028560}" type="datetime1">
              <a:rPr lang="en-US" smtClean="0"/>
              <a:t>3/5/2016</a:t>
            </a:fld>
            <a:endParaRPr lang="en-US" dirty="0"/>
          </a:p>
        </p:txBody>
      </p:sp>
      <p:sp>
        <p:nvSpPr>
          <p:cNvPr id="5" name="Slide Number Placeholder 4"/>
          <p:cNvSpPr>
            <a:spLocks noGrp="1"/>
          </p:cNvSpPr>
          <p:nvPr>
            <p:ph type="sldNum" sz="quarter" idx="12"/>
          </p:nvPr>
        </p:nvSpPr>
        <p:spPr/>
        <p:txBody>
          <a:bodyPr/>
          <a:lstStyle/>
          <a:p>
            <a:fld id="{5325C7A9-7EB5-4C21-ADED-B9CF1344FCB2}" type="slidenum">
              <a:rPr lang="en-US" smtClean="0"/>
              <a:t>13</a:t>
            </a:fld>
            <a:endParaRPr lang="en-US"/>
          </a:p>
        </p:txBody>
      </p:sp>
    </p:spTree>
    <p:extLst>
      <p:ext uri="{BB962C8B-B14F-4D97-AF65-F5344CB8AC3E}">
        <p14:creationId xmlns:p14="http://schemas.microsoft.com/office/powerpoint/2010/main" val="4042996695"/>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a:t>Causes of MM:</a:t>
            </a:r>
            <a:endParaRPr lang="en-US" dirty="0"/>
          </a:p>
        </p:txBody>
      </p:sp>
      <p:sp>
        <p:nvSpPr>
          <p:cNvPr id="3" name="Content Placeholder 2"/>
          <p:cNvSpPr>
            <a:spLocks noGrp="1"/>
          </p:cNvSpPr>
          <p:nvPr>
            <p:ph idx="1"/>
          </p:nvPr>
        </p:nvSpPr>
        <p:spPr/>
        <p:txBody>
          <a:bodyPr>
            <a:normAutofit/>
          </a:bodyPr>
          <a:lstStyle/>
          <a:p>
            <a:pPr marL="68580" lvl="0" indent="0" fontAlgn="base">
              <a:buNone/>
            </a:pPr>
            <a:r>
              <a:rPr lang="en-US" b="1" dirty="0" smtClean="0"/>
              <a:t>1-Obstetric </a:t>
            </a:r>
            <a:r>
              <a:rPr lang="en-US" b="1" dirty="0"/>
              <a:t>causes</a:t>
            </a:r>
            <a:r>
              <a:rPr lang="en-US" b="1" dirty="0" smtClean="0"/>
              <a:t>:</a:t>
            </a:r>
          </a:p>
          <a:p>
            <a:pPr lvl="0" fontAlgn="base"/>
            <a:r>
              <a:rPr lang="en-US" dirty="0"/>
              <a:t>Toxemias of pregnancy</a:t>
            </a:r>
          </a:p>
          <a:p>
            <a:pPr lvl="0" fontAlgn="base"/>
            <a:r>
              <a:rPr lang="en-US" dirty="0"/>
              <a:t>Hemorrhage</a:t>
            </a:r>
          </a:p>
          <a:p>
            <a:pPr lvl="0" fontAlgn="base"/>
            <a:r>
              <a:rPr lang="en-US" dirty="0"/>
              <a:t>Infection</a:t>
            </a:r>
          </a:p>
          <a:p>
            <a:pPr lvl="0" fontAlgn="base"/>
            <a:r>
              <a:rPr lang="en-US" dirty="0"/>
              <a:t>Obstructed </a:t>
            </a:r>
            <a:r>
              <a:rPr lang="en-US" dirty="0" smtClean="0"/>
              <a:t>labor</a:t>
            </a:r>
            <a:endParaRPr lang="en-US" dirty="0"/>
          </a:p>
          <a:p>
            <a:pPr lvl="0" fontAlgn="base"/>
            <a:r>
              <a:rPr lang="en-US" dirty="0"/>
              <a:t>Abortion</a:t>
            </a:r>
          </a:p>
          <a:p>
            <a:pPr marL="68580" lvl="0" indent="0" fontAlgn="base">
              <a:buNone/>
            </a:pPr>
            <a:endParaRPr lang="en-US" dirty="0"/>
          </a:p>
        </p:txBody>
      </p:sp>
      <p:sp>
        <p:nvSpPr>
          <p:cNvPr id="4" name="Date Placeholder 3"/>
          <p:cNvSpPr>
            <a:spLocks noGrp="1"/>
          </p:cNvSpPr>
          <p:nvPr>
            <p:ph type="dt" sz="half" idx="10"/>
          </p:nvPr>
        </p:nvSpPr>
        <p:spPr/>
        <p:txBody>
          <a:bodyPr/>
          <a:lstStyle/>
          <a:p>
            <a:fld id="{1F088895-D0F4-42B1-9E1A-087C75F6EC97}"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14</a:t>
            </a:fld>
            <a:endParaRPr lang="en-US"/>
          </a:p>
        </p:txBody>
      </p:sp>
    </p:spTree>
    <p:extLst>
      <p:ext uri="{BB962C8B-B14F-4D97-AF65-F5344CB8AC3E}">
        <p14:creationId xmlns:p14="http://schemas.microsoft.com/office/powerpoint/2010/main" val="1815741302"/>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08720"/>
            <a:ext cx="6777317" cy="4923909"/>
          </a:xfrm>
        </p:spPr>
        <p:txBody>
          <a:bodyPr>
            <a:normAutofit/>
          </a:bodyPr>
          <a:lstStyle/>
          <a:p>
            <a:pPr marL="68580" lvl="0" indent="0" fontAlgn="base">
              <a:buNone/>
            </a:pPr>
            <a:r>
              <a:rPr lang="en-US" dirty="0" smtClean="0"/>
              <a:t>2- Non </a:t>
            </a:r>
            <a:r>
              <a:rPr lang="en-US" dirty="0"/>
              <a:t>–obstetric causes:</a:t>
            </a:r>
          </a:p>
          <a:p>
            <a:pPr lvl="0" fontAlgn="base"/>
            <a:r>
              <a:rPr lang="en-US" sz="2800" dirty="0"/>
              <a:t>Anemia</a:t>
            </a:r>
          </a:p>
          <a:p>
            <a:pPr lvl="0" fontAlgn="base"/>
            <a:r>
              <a:rPr lang="en-US" sz="2800" dirty="0"/>
              <a:t>Associated diseases </a:t>
            </a:r>
            <a:r>
              <a:rPr lang="en-US" sz="2800" dirty="0" err="1"/>
              <a:t>e.g</a:t>
            </a:r>
            <a:r>
              <a:rPr lang="en-US" sz="2800" dirty="0"/>
              <a:t> cardiac</a:t>
            </a:r>
            <a:r>
              <a:rPr lang="en-US" sz="2800" dirty="0">
                <a:effectLst>
                  <a:outerShdw blurRad="38100" dist="38100" dir="2700000" algn="tl">
                    <a:srgbClr val="000000"/>
                  </a:outerShdw>
                </a:effectLst>
              </a:rPr>
              <a:t>, </a:t>
            </a:r>
            <a:r>
              <a:rPr lang="en-US" sz="2800" dirty="0"/>
              <a:t>renal ,infectious diseases</a:t>
            </a:r>
          </a:p>
          <a:p>
            <a:pPr lvl="0" fontAlgn="base"/>
            <a:r>
              <a:rPr lang="en-US" sz="2800" dirty="0"/>
              <a:t>Malignancy</a:t>
            </a:r>
          </a:p>
          <a:p>
            <a:pPr lvl="0" fontAlgn="base"/>
            <a:r>
              <a:rPr lang="en-US" sz="2800" dirty="0"/>
              <a:t>accidents</a:t>
            </a:r>
          </a:p>
          <a:p>
            <a:pPr marL="68580" indent="0" fontAlgn="base">
              <a:buNone/>
            </a:pPr>
            <a:r>
              <a:rPr lang="en-US" dirty="0"/>
              <a:t>    </a:t>
            </a:r>
          </a:p>
          <a:p>
            <a:endParaRPr lang="en-US" dirty="0"/>
          </a:p>
        </p:txBody>
      </p:sp>
      <p:sp>
        <p:nvSpPr>
          <p:cNvPr id="4" name="Date Placeholder 3"/>
          <p:cNvSpPr>
            <a:spLocks noGrp="1"/>
          </p:cNvSpPr>
          <p:nvPr>
            <p:ph type="dt" sz="half" idx="10"/>
          </p:nvPr>
        </p:nvSpPr>
        <p:spPr/>
        <p:txBody>
          <a:bodyPr/>
          <a:lstStyle/>
          <a:p>
            <a:fld id="{49FDEA04-BB8E-4D4F-AB94-4A7774456A3F}"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15</a:t>
            </a:fld>
            <a:endParaRPr lang="en-US"/>
          </a:p>
        </p:txBody>
      </p:sp>
    </p:spTree>
    <p:extLst>
      <p:ext uri="{BB962C8B-B14F-4D97-AF65-F5344CB8AC3E}">
        <p14:creationId xmlns:p14="http://schemas.microsoft.com/office/powerpoint/2010/main" val="1575843898"/>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6777317" cy="4995917"/>
          </a:xfrm>
        </p:spPr>
        <p:txBody>
          <a:bodyPr>
            <a:normAutofit lnSpcReduction="10000"/>
          </a:bodyPr>
          <a:lstStyle/>
          <a:p>
            <a:pPr marL="68580" indent="0" fontAlgn="base">
              <a:buNone/>
            </a:pPr>
            <a:r>
              <a:rPr lang="en-US" b="1" dirty="0"/>
              <a:t>Other causes </a:t>
            </a:r>
            <a:endParaRPr lang="en-US" dirty="0"/>
          </a:p>
          <a:p>
            <a:pPr lvl="0" fontAlgn="base"/>
            <a:r>
              <a:rPr lang="en-US" dirty="0"/>
              <a:t>Age at child birth</a:t>
            </a:r>
          </a:p>
          <a:p>
            <a:pPr lvl="0" fontAlgn="base"/>
            <a:r>
              <a:rPr lang="en-US" dirty="0"/>
              <a:t>Shortage of health manpower</a:t>
            </a:r>
          </a:p>
          <a:p>
            <a:pPr lvl="0" fontAlgn="base"/>
            <a:r>
              <a:rPr lang="en-US" dirty="0"/>
              <a:t>Delivery by untrained midwives</a:t>
            </a:r>
          </a:p>
          <a:p>
            <a:pPr lvl="0" fontAlgn="base"/>
            <a:r>
              <a:rPr lang="en-US" dirty="0"/>
              <a:t>Poor environmental sanitation</a:t>
            </a:r>
          </a:p>
          <a:p>
            <a:pPr lvl="0" fontAlgn="base"/>
            <a:r>
              <a:rPr lang="en-US" dirty="0"/>
              <a:t>Poor </a:t>
            </a:r>
            <a:r>
              <a:rPr lang="en-US" dirty="0" smtClean="0"/>
              <a:t>communications.</a:t>
            </a:r>
            <a:endParaRPr lang="en-US" dirty="0"/>
          </a:p>
          <a:p>
            <a:pPr lvl="0" fontAlgn="base"/>
            <a:r>
              <a:rPr lang="en-US" dirty="0"/>
              <a:t>Family size</a:t>
            </a:r>
          </a:p>
          <a:p>
            <a:pPr lvl="0" fontAlgn="base"/>
            <a:r>
              <a:rPr lang="en-US" dirty="0"/>
              <a:t>Malnutrition</a:t>
            </a:r>
          </a:p>
          <a:p>
            <a:pPr lvl="0" fontAlgn="base"/>
            <a:r>
              <a:rPr lang="en-US" dirty="0"/>
              <a:t>Poverty</a:t>
            </a:r>
          </a:p>
          <a:p>
            <a:pPr lvl="0" fontAlgn="base"/>
            <a:r>
              <a:rPr lang="en-US" dirty="0"/>
              <a:t>Illiteracy</a:t>
            </a:r>
          </a:p>
          <a:p>
            <a:pPr lvl="0" fontAlgn="base"/>
            <a:r>
              <a:rPr lang="en-US" dirty="0"/>
              <a:t>Ignorance</a:t>
            </a:r>
          </a:p>
          <a:p>
            <a:pPr lvl="0" fontAlgn="base"/>
            <a:r>
              <a:rPr lang="en-US" dirty="0"/>
              <a:t>Lack of maternity services</a:t>
            </a:r>
          </a:p>
          <a:p>
            <a:endParaRPr lang="en-US" dirty="0"/>
          </a:p>
        </p:txBody>
      </p:sp>
      <p:sp>
        <p:nvSpPr>
          <p:cNvPr id="4" name="Date Placeholder 3"/>
          <p:cNvSpPr>
            <a:spLocks noGrp="1"/>
          </p:cNvSpPr>
          <p:nvPr>
            <p:ph type="dt" sz="half" idx="10"/>
          </p:nvPr>
        </p:nvSpPr>
        <p:spPr/>
        <p:txBody>
          <a:bodyPr/>
          <a:lstStyle/>
          <a:p>
            <a:fld id="{5DB85149-392D-4254-A78F-DF88C0EB0A45}"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16</a:t>
            </a:fld>
            <a:endParaRPr lang="en-US"/>
          </a:p>
        </p:txBody>
      </p:sp>
    </p:spTree>
    <p:extLst>
      <p:ext uri="{BB962C8B-B14F-4D97-AF65-F5344CB8AC3E}">
        <p14:creationId xmlns:p14="http://schemas.microsoft.com/office/powerpoint/2010/main" val="2893098206"/>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3"/>
            <a:ext cx="7024744" cy="1295987"/>
          </a:xfrm>
        </p:spPr>
        <p:txBody>
          <a:bodyPr>
            <a:normAutofit fontScale="90000"/>
          </a:bodyPr>
          <a:lstStyle/>
          <a:p>
            <a:r>
              <a:rPr lang="en-US" b="1" dirty="0"/>
              <a:t>MM prevention</a:t>
            </a:r>
            <a:r>
              <a:rPr lang="en-US" dirty="0"/>
              <a:t/>
            </a:r>
            <a:br>
              <a:rPr lang="en-US" dirty="0"/>
            </a:br>
            <a:endParaRPr lang="en-US" dirty="0"/>
          </a:p>
        </p:txBody>
      </p:sp>
      <p:sp>
        <p:nvSpPr>
          <p:cNvPr id="3" name="Content Placeholder 2"/>
          <p:cNvSpPr>
            <a:spLocks noGrp="1"/>
          </p:cNvSpPr>
          <p:nvPr>
            <p:ph idx="1"/>
          </p:nvPr>
        </p:nvSpPr>
        <p:spPr>
          <a:xfrm>
            <a:off x="467544" y="1988840"/>
            <a:ext cx="7663444" cy="4464496"/>
          </a:xfrm>
        </p:spPr>
        <p:txBody>
          <a:bodyPr>
            <a:noAutofit/>
          </a:bodyPr>
          <a:lstStyle/>
          <a:p>
            <a:pPr lvl="0" fontAlgn="base"/>
            <a:r>
              <a:rPr lang="en-US" sz="2000" dirty="0" smtClean="0"/>
              <a:t>Early </a:t>
            </a:r>
            <a:r>
              <a:rPr lang="en-US" sz="2000" dirty="0"/>
              <a:t>registration of pregnancy</a:t>
            </a:r>
          </a:p>
          <a:p>
            <a:pPr lvl="0" fontAlgn="base"/>
            <a:r>
              <a:rPr lang="en-US" sz="2000" dirty="0"/>
              <a:t>Identification of high risk group</a:t>
            </a:r>
          </a:p>
          <a:p>
            <a:pPr lvl="0" fontAlgn="base"/>
            <a:r>
              <a:rPr lang="en-US" sz="2000" dirty="0"/>
              <a:t>At least 3 antenatal visits</a:t>
            </a:r>
          </a:p>
          <a:p>
            <a:pPr lvl="0" fontAlgn="base"/>
            <a:r>
              <a:rPr lang="en-US" sz="2000" dirty="0"/>
              <a:t>Dietary supplementation</a:t>
            </a:r>
          </a:p>
          <a:p>
            <a:pPr lvl="0" fontAlgn="base"/>
            <a:r>
              <a:rPr lang="en-US" sz="2000" dirty="0"/>
              <a:t>Prevention of infection </a:t>
            </a:r>
          </a:p>
          <a:p>
            <a:pPr lvl="0" fontAlgn="base"/>
            <a:r>
              <a:rPr lang="en-US" sz="2000" dirty="0"/>
              <a:t>Prevention of complications</a:t>
            </a:r>
          </a:p>
          <a:p>
            <a:pPr lvl="0" fontAlgn="base"/>
            <a:r>
              <a:rPr lang="en-US" sz="2000" dirty="0"/>
              <a:t>Treatment of medical conditions</a:t>
            </a:r>
          </a:p>
          <a:p>
            <a:pPr lvl="0" fontAlgn="base"/>
            <a:r>
              <a:rPr lang="en-US" sz="2000" dirty="0"/>
              <a:t>Antimalarial prophylaxis in high transmission areas</a:t>
            </a:r>
          </a:p>
          <a:p>
            <a:pPr lvl="0" fontAlgn="base"/>
            <a:r>
              <a:rPr lang="en-US" sz="2000" dirty="0"/>
              <a:t>Tetanus toxoid vaccination</a:t>
            </a:r>
          </a:p>
          <a:p>
            <a:pPr lvl="0" fontAlgn="base"/>
            <a:r>
              <a:rPr lang="en-US" sz="2000" dirty="0"/>
              <a:t>Clean delivery practices</a:t>
            </a:r>
          </a:p>
          <a:p>
            <a:pPr lvl="0" fontAlgn="base"/>
            <a:r>
              <a:rPr lang="en-US" sz="2000" dirty="0"/>
              <a:t>Delivery by trained midwives</a:t>
            </a:r>
          </a:p>
          <a:p>
            <a:pPr lvl="0" fontAlgn="base"/>
            <a:r>
              <a:rPr lang="en-US" sz="2000" dirty="0"/>
              <a:t>Institutional deliveries for high risk group</a:t>
            </a:r>
          </a:p>
          <a:p>
            <a:pPr lvl="0" fontAlgn="base"/>
            <a:r>
              <a:rPr lang="en-US" sz="2000" dirty="0"/>
              <a:t>Promotion of family planning</a:t>
            </a:r>
            <a:endParaRPr lang="en-US" sz="1200" dirty="0"/>
          </a:p>
          <a:p>
            <a:pPr fontAlgn="base"/>
            <a:r>
              <a:rPr lang="en-US" sz="1200" dirty="0"/>
              <a:t> </a:t>
            </a:r>
          </a:p>
          <a:p>
            <a:pPr marL="68580" indent="0" fontAlgn="base">
              <a:buNone/>
            </a:pPr>
            <a:endParaRPr lang="en-US" sz="1200" dirty="0"/>
          </a:p>
        </p:txBody>
      </p:sp>
      <p:sp>
        <p:nvSpPr>
          <p:cNvPr id="4" name="Date Placeholder 3"/>
          <p:cNvSpPr>
            <a:spLocks noGrp="1"/>
          </p:cNvSpPr>
          <p:nvPr>
            <p:ph type="dt" sz="half" idx="10"/>
          </p:nvPr>
        </p:nvSpPr>
        <p:spPr/>
        <p:txBody>
          <a:bodyPr/>
          <a:lstStyle/>
          <a:p>
            <a:fld id="{5C9418B8-E962-44FF-8ECE-9BA37EF7AB22}"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17</a:t>
            </a:fld>
            <a:endParaRPr lang="en-US"/>
          </a:p>
        </p:txBody>
      </p:sp>
    </p:spTree>
    <p:extLst>
      <p:ext uri="{BB962C8B-B14F-4D97-AF65-F5344CB8AC3E}">
        <p14:creationId xmlns:p14="http://schemas.microsoft.com/office/powerpoint/2010/main" val="3823966597"/>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27664"/>
            <a:ext cx="7992888" cy="1143000"/>
          </a:xfrm>
        </p:spPr>
        <p:txBody>
          <a:bodyPr>
            <a:normAutofit fontScale="90000"/>
          </a:bodyPr>
          <a:lstStyle/>
          <a:p>
            <a:pPr fontAlgn="base"/>
            <a:r>
              <a:rPr lang="en-US" b="1" dirty="0"/>
              <a:t>Mortality In Infancy And Childhood</a:t>
            </a:r>
            <a:endParaRPr lang="en-US" dirty="0"/>
          </a:p>
        </p:txBody>
      </p:sp>
      <p:sp>
        <p:nvSpPr>
          <p:cNvPr id="3" name="Content Placeholder 2"/>
          <p:cNvSpPr>
            <a:spLocks noGrp="1"/>
          </p:cNvSpPr>
          <p:nvPr>
            <p:ph idx="1"/>
          </p:nvPr>
        </p:nvSpPr>
        <p:spPr>
          <a:xfrm>
            <a:off x="395536" y="2323652"/>
            <a:ext cx="8424936" cy="3508977"/>
          </a:xfrm>
        </p:spPr>
        <p:txBody>
          <a:bodyPr>
            <a:normAutofit/>
          </a:bodyPr>
          <a:lstStyle/>
          <a:p>
            <a:pPr fontAlgn="base"/>
            <a:r>
              <a:rPr lang="en-US" b="1" dirty="0"/>
              <a:t>Perinatal mortality rate= </a:t>
            </a:r>
            <a:endParaRPr lang="en-US" dirty="0"/>
          </a:p>
          <a:p>
            <a:pPr marL="68580" indent="0" fontAlgn="base">
              <a:buNone/>
            </a:pPr>
            <a:r>
              <a:rPr lang="en-US" sz="2000" dirty="0"/>
              <a:t>No of Late fetal deaths and No of Early neonatal </a:t>
            </a:r>
          </a:p>
          <a:p>
            <a:pPr marL="68580" indent="0" fontAlgn="base">
              <a:buNone/>
            </a:pPr>
            <a:r>
              <a:rPr lang="en-US" sz="2000" u="sng" dirty="0"/>
              <a:t>Deaths (less than 7 days of life) in a given area &amp; year</a:t>
            </a:r>
            <a:r>
              <a:rPr lang="en-US" sz="2000" dirty="0"/>
              <a:t>       x1000</a:t>
            </a:r>
          </a:p>
          <a:p>
            <a:pPr marL="68580" indent="0" fontAlgn="base">
              <a:buNone/>
            </a:pPr>
            <a:r>
              <a:rPr lang="en-US" sz="2000" dirty="0"/>
              <a:t>Total No of birth ( still and Live births ) in the same area &amp; year</a:t>
            </a:r>
          </a:p>
          <a:p>
            <a:pPr marL="68580" indent="0">
              <a:buNone/>
            </a:pPr>
            <a:endParaRPr lang="en-US" dirty="0"/>
          </a:p>
        </p:txBody>
      </p:sp>
      <p:sp>
        <p:nvSpPr>
          <p:cNvPr id="4" name="Date Placeholder 3"/>
          <p:cNvSpPr>
            <a:spLocks noGrp="1"/>
          </p:cNvSpPr>
          <p:nvPr>
            <p:ph type="dt" sz="half" idx="10"/>
          </p:nvPr>
        </p:nvSpPr>
        <p:spPr/>
        <p:txBody>
          <a:bodyPr/>
          <a:lstStyle/>
          <a:p>
            <a:fld id="{EC68B1EF-46B8-4FFA-B717-2FEC3D217F28}"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18</a:t>
            </a:fld>
            <a:endParaRPr lang="en-US"/>
          </a:p>
        </p:txBody>
      </p:sp>
    </p:spTree>
    <p:extLst>
      <p:ext uri="{BB962C8B-B14F-4D97-AF65-F5344CB8AC3E}">
        <p14:creationId xmlns:p14="http://schemas.microsoft.com/office/powerpoint/2010/main" val="79699595"/>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a:t/>
            </a:r>
            <a:br>
              <a:rPr lang="en-US" dirty="0"/>
            </a:br>
            <a:r>
              <a:rPr lang="en-US" u="sng" dirty="0" smtClean="0"/>
              <a:t>                                                                                             </a:t>
            </a:r>
            <a:r>
              <a:rPr lang="en-US" dirty="0"/>
              <a:t/>
            </a:r>
            <a:br>
              <a:rPr lang="en-US" dirty="0"/>
            </a:br>
            <a:r>
              <a:rPr lang="fr-FR" b="1" dirty="0"/>
              <a:t>Causes of </a:t>
            </a:r>
            <a:r>
              <a:rPr lang="fr-FR" b="1" dirty="0" err="1"/>
              <a:t>perinatal</a:t>
            </a:r>
            <a:r>
              <a:rPr lang="fr-FR" b="1" dirty="0"/>
              <a:t> mortality</a:t>
            </a:r>
            <a:endParaRPr lang="en-US" dirty="0"/>
          </a:p>
        </p:txBody>
      </p:sp>
      <p:sp>
        <p:nvSpPr>
          <p:cNvPr id="3" name="Content Placeholder 2"/>
          <p:cNvSpPr>
            <a:spLocks noGrp="1"/>
          </p:cNvSpPr>
          <p:nvPr>
            <p:ph idx="1"/>
          </p:nvPr>
        </p:nvSpPr>
        <p:spPr/>
        <p:txBody>
          <a:bodyPr>
            <a:normAutofit/>
          </a:bodyPr>
          <a:lstStyle/>
          <a:p>
            <a:pPr marL="68580" indent="0">
              <a:buNone/>
            </a:pPr>
            <a:r>
              <a:rPr lang="en-GB" dirty="0" smtClean="0"/>
              <a:t>- </a:t>
            </a:r>
            <a:r>
              <a:rPr lang="en-GB" dirty="0" err="1" smtClean="0"/>
              <a:t>Toxemia</a:t>
            </a:r>
            <a:r>
              <a:rPr lang="fr-FR" dirty="0" smtClean="0"/>
              <a:t> </a:t>
            </a:r>
            <a:r>
              <a:rPr lang="fr-FR" dirty="0"/>
              <a:t>of </a:t>
            </a:r>
            <a:r>
              <a:rPr lang="fr-FR" dirty="0" err="1"/>
              <a:t>Pregnancy</a:t>
            </a:r>
            <a:r>
              <a:rPr lang="fr-FR" dirty="0" smtClean="0"/>
              <a:t>.</a:t>
            </a:r>
            <a:endParaRPr lang="en-US" dirty="0"/>
          </a:p>
          <a:p>
            <a:pPr marL="68580" indent="0">
              <a:buNone/>
            </a:pPr>
            <a:r>
              <a:rPr lang="pt-BR" dirty="0"/>
              <a:t>-</a:t>
            </a:r>
            <a:r>
              <a:rPr lang="pt-BR" dirty="0" smtClean="0"/>
              <a:t>Ante </a:t>
            </a:r>
            <a:r>
              <a:rPr lang="pt-BR" dirty="0"/>
              <a:t>partum hemorrhage.</a:t>
            </a:r>
            <a:endParaRPr lang="en-US" dirty="0"/>
          </a:p>
          <a:p>
            <a:pPr marL="68580" indent="0">
              <a:buNone/>
            </a:pPr>
            <a:r>
              <a:rPr lang="pt-BR" dirty="0"/>
              <a:t>-</a:t>
            </a:r>
            <a:r>
              <a:rPr lang="en-US" dirty="0" smtClean="0"/>
              <a:t>Natal </a:t>
            </a:r>
            <a:r>
              <a:rPr lang="en-US" dirty="0"/>
              <a:t>causes e.g. birth injures, asphyxia, prolonged labor, complicated labor septicemia, meningitis</a:t>
            </a:r>
            <a:r>
              <a:rPr lang="en-US" dirty="0" smtClean="0"/>
              <a:t>.</a:t>
            </a:r>
          </a:p>
          <a:p>
            <a:pPr marL="68580" indent="0">
              <a:buNone/>
            </a:pPr>
            <a:r>
              <a:rPr lang="en-US" dirty="0" smtClean="0"/>
              <a:t> -Congenital </a:t>
            </a:r>
            <a:r>
              <a:rPr lang="en-US" dirty="0"/>
              <a:t>anomalies </a:t>
            </a:r>
          </a:p>
          <a:p>
            <a:pPr marL="68580" lvl="0" indent="0">
              <a:buNone/>
            </a:pPr>
            <a:r>
              <a:rPr lang="fr-FR" dirty="0" smtClean="0"/>
              <a:t>-</a:t>
            </a:r>
            <a:r>
              <a:rPr lang="fr-FR" dirty="0" err="1" smtClean="0"/>
              <a:t>Maternal</a:t>
            </a:r>
            <a:r>
              <a:rPr lang="fr-FR" dirty="0" smtClean="0"/>
              <a:t> </a:t>
            </a:r>
            <a:r>
              <a:rPr lang="fr-FR" dirty="0"/>
              <a:t>diseases. </a:t>
            </a:r>
            <a:r>
              <a:rPr lang="fr-FR" dirty="0" err="1"/>
              <a:t>e.g</a:t>
            </a:r>
            <a:r>
              <a:rPr lang="fr-FR" dirty="0"/>
              <a:t>. cardiovasculaire dis., D.M., hypertension, malnutrition  </a:t>
            </a:r>
            <a:endParaRPr lang="en-US" dirty="0"/>
          </a:p>
        </p:txBody>
      </p:sp>
      <p:sp>
        <p:nvSpPr>
          <p:cNvPr id="4" name="Date Placeholder 3"/>
          <p:cNvSpPr>
            <a:spLocks noGrp="1"/>
          </p:cNvSpPr>
          <p:nvPr>
            <p:ph type="dt" sz="half" idx="10"/>
          </p:nvPr>
        </p:nvSpPr>
        <p:spPr/>
        <p:txBody>
          <a:bodyPr/>
          <a:lstStyle/>
          <a:p>
            <a:fld id="{E47E3E90-2EE4-405D-97ED-78BADD2EFD56}"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19</a:t>
            </a:fld>
            <a:endParaRPr lang="en-US"/>
          </a:p>
        </p:txBody>
      </p:sp>
    </p:spTree>
    <p:extLst>
      <p:ext uri="{BB962C8B-B14F-4D97-AF65-F5344CB8AC3E}">
        <p14:creationId xmlns:p14="http://schemas.microsoft.com/office/powerpoint/2010/main" val="1620416150"/>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3"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b="1" dirty="0">
                <a:solidFill>
                  <a:schemeClr val="tx1"/>
                </a:solidFill>
              </a:rPr>
              <a:t>Objectives of postpartum care: </a:t>
            </a:r>
            <a:endParaRPr lang="en-US" dirty="0">
              <a:solidFill>
                <a:schemeClr val="tx1"/>
              </a:solidFill>
            </a:endParaRPr>
          </a:p>
        </p:txBody>
      </p:sp>
      <p:sp>
        <p:nvSpPr>
          <p:cNvPr id="3" name="Content Placeholder 2"/>
          <p:cNvSpPr>
            <a:spLocks noGrp="1"/>
          </p:cNvSpPr>
          <p:nvPr>
            <p:ph idx="1"/>
          </p:nvPr>
        </p:nvSpPr>
        <p:spPr>
          <a:xfrm>
            <a:off x="827584" y="2170664"/>
            <a:ext cx="7776864" cy="4210664"/>
          </a:xfrm>
        </p:spPr>
        <p:txBody>
          <a:bodyPr>
            <a:normAutofit fontScale="85000" lnSpcReduction="20000"/>
          </a:bodyPr>
          <a:lstStyle/>
          <a:p>
            <a:pPr marL="68580" indent="0" rtl="1">
              <a:buNone/>
            </a:pPr>
            <a:r>
              <a:rPr lang="en-US" dirty="0" smtClean="0"/>
              <a:t>1-</a:t>
            </a:r>
            <a:r>
              <a:rPr lang="en-US" sz="2800" dirty="0" smtClean="0"/>
              <a:t>Helping </a:t>
            </a:r>
            <a:r>
              <a:rPr lang="en-US" sz="2800" dirty="0"/>
              <a:t>women to restoring physical and mental health.</a:t>
            </a:r>
          </a:p>
          <a:p>
            <a:pPr marL="68580" indent="0" rtl="1">
              <a:buNone/>
            </a:pPr>
            <a:r>
              <a:rPr lang="en-US" sz="2800" dirty="0"/>
              <a:t>	2-Early detection, proper management and follow up of obstetric injuries, health problems and pregnancy associated complications as well as reproductive tract infections. </a:t>
            </a:r>
          </a:p>
          <a:p>
            <a:pPr marL="68580" indent="0" rtl="1">
              <a:buNone/>
            </a:pPr>
            <a:r>
              <a:rPr lang="en-US" sz="2800" dirty="0"/>
              <a:t>	3-Examination of the new born for early detection of congenital malformation, handicapping condition and jaundice.</a:t>
            </a:r>
          </a:p>
          <a:p>
            <a:pPr marL="68580" indent="0" rtl="1">
              <a:buNone/>
            </a:pPr>
            <a:r>
              <a:rPr lang="en-US" sz="2800" dirty="0"/>
              <a:t>	4-Health education and guidance for the mother regarding: hygiene, nutrition, child care, breast feeding, immunization, birth spacing and family planning methods.</a:t>
            </a:r>
          </a:p>
          <a:p>
            <a:endParaRPr lang="en-US" dirty="0"/>
          </a:p>
        </p:txBody>
      </p:sp>
      <p:sp>
        <p:nvSpPr>
          <p:cNvPr id="4" name="Date Placeholder 3"/>
          <p:cNvSpPr>
            <a:spLocks noGrp="1"/>
          </p:cNvSpPr>
          <p:nvPr>
            <p:ph type="dt" sz="half" idx="10"/>
          </p:nvPr>
        </p:nvSpPr>
        <p:spPr/>
        <p:txBody>
          <a:bodyPr/>
          <a:lstStyle/>
          <a:p>
            <a:fld id="{118A943E-4830-43D4-9A8E-A04514A1BDFA}"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a:t>
            </a:fld>
            <a:endParaRPr lang="en-US"/>
          </a:p>
        </p:txBody>
      </p:sp>
    </p:spTree>
    <p:extLst>
      <p:ext uri="{BB962C8B-B14F-4D97-AF65-F5344CB8AC3E}">
        <p14:creationId xmlns:p14="http://schemas.microsoft.com/office/powerpoint/2010/main" val="2020947795"/>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3"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Neonatal mortality </a:t>
            </a:r>
            <a:r>
              <a:rPr lang="en-US" b="1" dirty="0" smtClean="0"/>
              <a:t>rate=</a:t>
            </a:r>
            <a:endParaRPr lang="en-US" dirty="0"/>
          </a:p>
        </p:txBody>
      </p:sp>
      <p:sp>
        <p:nvSpPr>
          <p:cNvPr id="3" name="Content Placeholder 2"/>
          <p:cNvSpPr>
            <a:spLocks noGrp="1"/>
          </p:cNvSpPr>
          <p:nvPr>
            <p:ph idx="1"/>
          </p:nvPr>
        </p:nvSpPr>
        <p:spPr>
          <a:xfrm>
            <a:off x="539552" y="2323652"/>
            <a:ext cx="7848872" cy="3508977"/>
          </a:xfrm>
        </p:spPr>
        <p:txBody>
          <a:bodyPr>
            <a:normAutofit/>
          </a:bodyPr>
          <a:lstStyle/>
          <a:p>
            <a:pPr marL="68580" indent="0" rtl="1" fontAlgn="base">
              <a:buNone/>
            </a:pPr>
            <a:r>
              <a:rPr lang="fr-FR" dirty="0"/>
              <a:t>Number of deaths of children under </a:t>
            </a:r>
            <a:r>
              <a:rPr lang="fr-FR" dirty="0" smtClean="0"/>
              <a:t>28ays </a:t>
            </a:r>
            <a:r>
              <a:rPr lang="fr-FR" dirty="0"/>
              <a:t>of age in a year </a:t>
            </a:r>
            <a:endParaRPr lang="en-US" dirty="0"/>
          </a:p>
          <a:p>
            <a:pPr marL="68580" indent="0" rtl="1" fontAlgn="base">
              <a:buNone/>
            </a:pPr>
            <a:r>
              <a:rPr lang="fr-FR" u="sng" dirty="0"/>
              <a:t> </a:t>
            </a:r>
            <a:r>
              <a:rPr lang="fr-FR" u="sng" dirty="0" smtClean="0"/>
              <a:t>                                                                           </a:t>
            </a:r>
            <a:r>
              <a:rPr lang="fr-FR" dirty="0" smtClean="0"/>
              <a:t>X1000</a:t>
            </a:r>
            <a:endParaRPr lang="en-US" dirty="0"/>
          </a:p>
          <a:p>
            <a:pPr marL="68580" indent="0" rtl="1" fontAlgn="base">
              <a:buNone/>
            </a:pPr>
            <a:r>
              <a:rPr lang="fr-FR" dirty="0"/>
              <a:t>Total live births in the same year</a:t>
            </a:r>
            <a:endParaRPr lang="en-US" dirty="0"/>
          </a:p>
          <a:p>
            <a:pPr marL="68580" indent="0">
              <a:buNone/>
            </a:pPr>
            <a:endParaRPr lang="en-US" dirty="0"/>
          </a:p>
        </p:txBody>
      </p:sp>
      <p:sp>
        <p:nvSpPr>
          <p:cNvPr id="4" name="Date Placeholder 3"/>
          <p:cNvSpPr>
            <a:spLocks noGrp="1"/>
          </p:cNvSpPr>
          <p:nvPr>
            <p:ph type="dt" sz="half" idx="10"/>
          </p:nvPr>
        </p:nvSpPr>
        <p:spPr/>
        <p:txBody>
          <a:bodyPr/>
          <a:lstStyle/>
          <a:p>
            <a:fld id="{D995C78B-1474-411D-8AA6-44F588CB0F80}"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20</a:t>
            </a:fld>
            <a:endParaRPr lang="en-US"/>
          </a:p>
        </p:txBody>
      </p:sp>
    </p:spTree>
    <p:extLst>
      <p:ext uri="{BB962C8B-B14F-4D97-AF65-F5344CB8AC3E}">
        <p14:creationId xmlns:p14="http://schemas.microsoft.com/office/powerpoint/2010/main" val="17324256"/>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52736"/>
            <a:ext cx="8064896" cy="4779893"/>
          </a:xfrm>
        </p:spPr>
        <p:txBody>
          <a:bodyPr>
            <a:normAutofit/>
          </a:bodyPr>
          <a:lstStyle/>
          <a:p>
            <a:r>
              <a:rPr lang="fr-FR" b="1" dirty="0"/>
              <a:t>Post néonatal mortality rate</a:t>
            </a:r>
            <a:r>
              <a:rPr lang="fr-FR" b="1" dirty="0" smtClean="0"/>
              <a:t>=</a:t>
            </a:r>
            <a:endParaRPr lang="en-US" b="1" dirty="0" smtClean="0"/>
          </a:p>
          <a:p>
            <a:pPr marL="68580" indent="0">
              <a:buNone/>
            </a:pPr>
            <a:endParaRPr lang="en-US" dirty="0"/>
          </a:p>
          <a:p>
            <a:pPr marL="68580" indent="0" rtl="1" fontAlgn="base">
              <a:buNone/>
            </a:pPr>
            <a:r>
              <a:rPr lang="fr-FR" dirty="0"/>
              <a:t>Number of deaths of children </a:t>
            </a:r>
            <a:r>
              <a:rPr lang="fr-FR" dirty="0" err="1"/>
              <a:t>between</a:t>
            </a:r>
            <a:r>
              <a:rPr lang="fr-FR" dirty="0"/>
              <a:t> 28 </a:t>
            </a:r>
            <a:endParaRPr lang="fr-FR" dirty="0" smtClean="0"/>
          </a:p>
          <a:p>
            <a:pPr marL="68580" indent="0" rtl="1" fontAlgn="base">
              <a:buNone/>
            </a:pPr>
            <a:r>
              <a:rPr lang="fr-FR" dirty="0" err="1" smtClean="0"/>
              <a:t>days</a:t>
            </a:r>
            <a:r>
              <a:rPr lang="fr-FR" dirty="0" smtClean="0"/>
              <a:t> </a:t>
            </a:r>
            <a:r>
              <a:rPr lang="fr-FR" u="sng" dirty="0"/>
              <a:t>and </a:t>
            </a:r>
            <a:r>
              <a:rPr lang="fr-FR" u="sng" dirty="0" smtClean="0"/>
              <a:t>one</a:t>
            </a:r>
            <a:r>
              <a:rPr lang="en-US" u="sng" dirty="0"/>
              <a:t> </a:t>
            </a:r>
            <a:r>
              <a:rPr lang="fr-FR" u="sng" dirty="0" smtClean="0"/>
              <a:t>year </a:t>
            </a:r>
            <a:r>
              <a:rPr lang="fr-FR" u="sng" dirty="0"/>
              <a:t>of age in a given </a:t>
            </a:r>
            <a:r>
              <a:rPr lang="fr-FR" u="sng" dirty="0" smtClean="0"/>
              <a:t>year </a:t>
            </a:r>
            <a:r>
              <a:rPr lang="fr-FR" dirty="0" smtClean="0"/>
              <a:t>X1000</a:t>
            </a:r>
            <a:endParaRPr lang="en-US" dirty="0" smtClean="0"/>
          </a:p>
          <a:p>
            <a:pPr marL="68580" indent="0" rtl="1" fontAlgn="base">
              <a:buNone/>
            </a:pPr>
            <a:r>
              <a:rPr lang="fr-FR" dirty="0" smtClean="0"/>
              <a:t>                         </a:t>
            </a:r>
            <a:endParaRPr lang="en-US" dirty="0" smtClean="0"/>
          </a:p>
          <a:p>
            <a:pPr marL="68580" indent="0" fontAlgn="base">
              <a:buNone/>
            </a:pPr>
            <a:r>
              <a:rPr lang="fr-FR" dirty="0" smtClean="0"/>
              <a:t>Total </a:t>
            </a:r>
            <a:r>
              <a:rPr lang="fr-FR" dirty="0"/>
              <a:t>live births in the same year</a:t>
            </a:r>
            <a:endParaRPr lang="en-US" dirty="0"/>
          </a:p>
          <a:p>
            <a:pPr marL="68580" indent="0">
              <a:buNone/>
            </a:pPr>
            <a:endParaRPr lang="en-US" dirty="0"/>
          </a:p>
        </p:txBody>
      </p:sp>
      <p:sp>
        <p:nvSpPr>
          <p:cNvPr id="4" name="Date Placeholder 3"/>
          <p:cNvSpPr>
            <a:spLocks noGrp="1"/>
          </p:cNvSpPr>
          <p:nvPr>
            <p:ph type="dt" sz="half" idx="10"/>
          </p:nvPr>
        </p:nvSpPr>
        <p:spPr/>
        <p:txBody>
          <a:bodyPr/>
          <a:lstStyle/>
          <a:p>
            <a:fld id="{0A50B492-6CE7-42E3-91FD-9E2CD4605C50}"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21</a:t>
            </a:fld>
            <a:endParaRPr lang="en-US"/>
          </a:p>
        </p:txBody>
      </p:sp>
    </p:spTree>
    <p:extLst>
      <p:ext uri="{BB962C8B-B14F-4D97-AF65-F5344CB8AC3E}">
        <p14:creationId xmlns:p14="http://schemas.microsoft.com/office/powerpoint/2010/main" val="3559474078"/>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628800"/>
            <a:ext cx="7344816" cy="4203829"/>
          </a:xfrm>
        </p:spPr>
        <p:txBody>
          <a:bodyPr>
            <a:normAutofit/>
          </a:bodyPr>
          <a:lstStyle/>
          <a:p>
            <a:pPr marL="68580" indent="0" fontAlgn="base">
              <a:buNone/>
            </a:pPr>
            <a:r>
              <a:rPr lang="fr-FR" sz="3200" b="1" dirty="0"/>
              <a:t>Infant mortality rate </a:t>
            </a:r>
            <a:r>
              <a:rPr lang="fr-FR" dirty="0"/>
              <a:t>=       </a:t>
            </a:r>
            <a:endParaRPr lang="en-US" dirty="0"/>
          </a:p>
          <a:p>
            <a:pPr marL="68580" indent="0" fontAlgn="base">
              <a:buNone/>
            </a:pPr>
            <a:r>
              <a:rPr lang="fr-FR" dirty="0"/>
              <a:t>Number of deaths of children less than </a:t>
            </a:r>
            <a:endParaRPr lang="fr-FR" dirty="0" smtClean="0"/>
          </a:p>
          <a:p>
            <a:pPr marL="68580" indent="0" fontAlgn="base">
              <a:buNone/>
            </a:pPr>
            <a:r>
              <a:rPr lang="fr-FR" dirty="0"/>
              <a:t> </a:t>
            </a:r>
            <a:r>
              <a:rPr lang="fr-FR" dirty="0" smtClean="0"/>
              <a:t> </a:t>
            </a:r>
            <a:r>
              <a:rPr lang="fr-FR" u="sng" dirty="0" smtClean="0"/>
              <a:t>one </a:t>
            </a:r>
            <a:r>
              <a:rPr lang="fr-FR" u="sng" dirty="0"/>
              <a:t>year of age in a given </a:t>
            </a:r>
            <a:r>
              <a:rPr lang="fr-FR" u="sng" dirty="0" smtClean="0"/>
              <a:t>year             </a:t>
            </a:r>
            <a:r>
              <a:rPr lang="fr-FR" dirty="0"/>
              <a:t>X1000</a:t>
            </a:r>
            <a:endParaRPr lang="en-US" dirty="0"/>
          </a:p>
          <a:p>
            <a:pPr marL="68580" indent="0" fontAlgn="base">
              <a:buNone/>
            </a:pPr>
            <a:r>
              <a:rPr lang="fr-FR" dirty="0" smtClean="0"/>
              <a:t>                                                                              </a:t>
            </a:r>
            <a:r>
              <a:rPr lang="fr-FR" u="sng" dirty="0" smtClean="0"/>
              <a:t>                                                                                                         </a:t>
            </a:r>
            <a:r>
              <a:rPr lang="fr-FR" dirty="0" smtClean="0"/>
              <a:t>Number </a:t>
            </a:r>
            <a:r>
              <a:rPr lang="fr-FR" dirty="0"/>
              <a:t>of live births in the same </a:t>
            </a:r>
            <a:r>
              <a:rPr lang="fr-FR" dirty="0" smtClean="0"/>
              <a:t>year</a:t>
            </a:r>
          </a:p>
          <a:p>
            <a:pPr marL="68580" indent="0" fontAlgn="base">
              <a:buNone/>
            </a:pPr>
            <a:endParaRPr lang="fr-FR" dirty="0" smtClean="0"/>
          </a:p>
          <a:p>
            <a:pPr marL="68580" indent="0" fontAlgn="base">
              <a:buNone/>
            </a:pPr>
            <a:r>
              <a:rPr lang="fr-FR" b="1" dirty="0" smtClean="0"/>
              <a:t>Infant </a:t>
            </a:r>
            <a:r>
              <a:rPr lang="fr-FR" b="1" dirty="0"/>
              <a:t>mortality </a:t>
            </a:r>
            <a:r>
              <a:rPr lang="fr-FR" dirty="0"/>
              <a:t>= </a:t>
            </a:r>
            <a:r>
              <a:rPr lang="fr-FR" dirty="0" smtClean="0"/>
              <a:t>neonatal  </a:t>
            </a:r>
            <a:r>
              <a:rPr lang="fr-FR" dirty="0"/>
              <a:t>mortality and </a:t>
            </a:r>
            <a:r>
              <a:rPr lang="fr-FR" dirty="0" smtClean="0"/>
              <a:t>post.</a:t>
            </a:r>
            <a:r>
              <a:rPr lang="fr-FR" b="1" dirty="0"/>
              <a:t> </a:t>
            </a:r>
            <a:r>
              <a:rPr lang="fr-FR" dirty="0"/>
              <a:t>Post néonatal </a:t>
            </a:r>
            <a:endParaRPr lang="en-US" dirty="0"/>
          </a:p>
        </p:txBody>
      </p:sp>
      <p:sp>
        <p:nvSpPr>
          <p:cNvPr id="4" name="Date Placeholder 3"/>
          <p:cNvSpPr>
            <a:spLocks noGrp="1"/>
          </p:cNvSpPr>
          <p:nvPr>
            <p:ph type="dt" sz="half" idx="10"/>
          </p:nvPr>
        </p:nvSpPr>
        <p:spPr/>
        <p:txBody>
          <a:bodyPr/>
          <a:lstStyle/>
          <a:p>
            <a:fld id="{EE7C4A90-D12B-4400-A812-A8F00A4E300E}"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22</a:t>
            </a:fld>
            <a:endParaRPr lang="en-US"/>
          </a:p>
        </p:txBody>
      </p:sp>
    </p:spTree>
    <p:extLst>
      <p:ext uri="{BB962C8B-B14F-4D97-AF65-F5344CB8AC3E}">
        <p14:creationId xmlns:p14="http://schemas.microsoft.com/office/powerpoint/2010/main" val="1215671053"/>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48680"/>
            <a:ext cx="7024744" cy="1944216"/>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fr-FR" b="1" dirty="0"/>
              <a:t>causes of infant mortality</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fontAlgn="base"/>
            <a:r>
              <a:rPr lang="fr-FR" dirty="0"/>
              <a:t>LBW low birth weaight</a:t>
            </a:r>
            <a:endParaRPr lang="en-US" dirty="0"/>
          </a:p>
          <a:p>
            <a:pPr lvl="0" fontAlgn="base"/>
            <a:r>
              <a:rPr lang="fr-FR" dirty="0"/>
              <a:t>Birth injury</a:t>
            </a:r>
            <a:endParaRPr lang="en-US" dirty="0"/>
          </a:p>
          <a:p>
            <a:pPr lvl="0" fontAlgn="base"/>
            <a:r>
              <a:rPr lang="fr-FR" dirty="0"/>
              <a:t>Congenital anomalies</a:t>
            </a:r>
            <a:endParaRPr lang="en-US" dirty="0"/>
          </a:p>
          <a:p>
            <a:pPr lvl="0" fontAlgn="base"/>
            <a:r>
              <a:rPr lang="fr-FR" dirty="0"/>
              <a:t>Hemolytic disease of newborn</a:t>
            </a:r>
            <a:endParaRPr lang="en-US" dirty="0"/>
          </a:p>
          <a:p>
            <a:pPr lvl="0" fontAlgn="base"/>
            <a:r>
              <a:rPr lang="fr-FR" dirty="0"/>
              <a:t>Conditions of placenta and cord</a:t>
            </a:r>
            <a:endParaRPr lang="en-US" dirty="0"/>
          </a:p>
          <a:p>
            <a:pPr lvl="0" fontAlgn="base"/>
            <a:r>
              <a:rPr lang="fr-FR" dirty="0"/>
              <a:t>Diarroheal diseases</a:t>
            </a:r>
            <a:endParaRPr lang="en-US" dirty="0"/>
          </a:p>
          <a:p>
            <a:pPr lvl="0" fontAlgn="base"/>
            <a:r>
              <a:rPr lang="fr-FR" dirty="0"/>
              <a:t>ARI (acut respiratory infection)</a:t>
            </a:r>
            <a:endParaRPr lang="en-US" dirty="0"/>
          </a:p>
          <a:p>
            <a:pPr lvl="0" fontAlgn="base"/>
            <a:r>
              <a:rPr lang="fr-FR" dirty="0" smtClean="0"/>
              <a:t>Tetanus</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fld id="{5C9D7596-8BC5-4985-939F-705F6BF12FA5}"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23</a:t>
            </a:fld>
            <a:endParaRPr lang="en-US"/>
          </a:p>
        </p:txBody>
      </p:sp>
    </p:spTree>
    <p:extLst>
      <p:ext uri="{BB962C8B-B14F-4D97-AF65-F5344CB8AC3E}">
        <p14:creationId xmlns:p14="http://schemas.microsoft.com/office/powerpoint/2010/main" val="2166692945"/>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153" y="1100484"/>
            <a:ext cx="7024744" cy="1143000"/>
          </a:xfrm>
        </p:spPr>
        <p:txBody>
          <a:bodyPr>
            <a:normAutofit fontScale="90000"/>
          </a:bodyPr>
          <a:lstStyle/>
          <a:p>
            <a:r>
              <a:rPr lang="fr-FR" b="1" dirty="0" err="1"/>
              <a:t>measures</a:t>
            </a:r>
            <a:r>
              <a:rPr lang="fr-FR" b="1" dirty="0"/>
              <a:t> to </a:t>
            </a:r>
            <a:r>
              <a:rPr lang="fr-FR" b="1" dirty="0" err="1"/>
              <a:t>reduce</a:t>
            </a:r>
            <a:r>
              <a:rPr lang="fr-FR" b="1" dirty="0"/>
              <a:t> IM:	</a:t>
            </a:r>
            <a:r>
              <a:rPr lang="en-US" dirty="0"/>
              <a:t/>
            </a:r>
            <a:br>
              <a:rPr lang="en-US" dirty="0"/>
            </a:br>
            <a:endParaRPr lang="en-US" dirty="0"/>
          </a:p>
        </p:txBody>
      </p:sp>
      <p:sp>
        <p:nvSpPr>
          <p:cNvPr id="3" name="Content Placeholder 2"/>
          <p:cNvSpPr>
            <a:spLocks noGrp="1"/>
          </p:cNvSpPr>
          <p:nvPr>
            <p:ph idx="1"/>
          </p:nvPr>
        </p:nvSpPr>
        <p:spPr>
          <a:xfrm>
            <a:off x="1043492" y="1700808"/>
            <a:ext cx="6777317" cy="4464496"/>
          </a:xfrm>
        </p:spPr>
        <p:txBody>
          <a:bodyPr>
            <a:normAutofit/>
          </a:bodyPr>
          <a:lstStyle/>
          <a:p>
            <a:pPr marL="68580" indent="0" fontAlgn="base">
              <a:buNone/>
            </a:pPr>
            <a:endParaRPr lang="en-US" dirty="0"/>
          </a:p>
          <a:p>
            <a:pPr lvl="0" fontAlgn="base"/>
            <a:r>
              <a:rPr lang="fr-FR" dirty="0"/>
              <a:t>Prevention of infection</a:t>
            </a:r>
            <a:endParaRPr lang="en-US" dirty="0"/>
          </a:p>
          <a:p>
            <a:pPr lvl="0" fontAlgn="base"/>
            <a:r>
              <a:rPr lang="fr-FR" dirty="0"/>
              <a:t>Breast feeding</a:t>
            </a:r>
            <a:endParaRPr lang="en-US" dirty="0"/>
          </a:p>
          <a:p>
            <a:pPr lvl="0" fontAlgn="base"/>
            <a:r>
              <a:rPr lang="fr-FR" dirty="0"/>
              <a:t>Growth monitoring</a:t>
            </a:r>
            <a:endParaRPr lang="en-US" dirty="0"/>
          </a:p>
          <a:p>
            <a:pPr lvl="0" fontAlgn="base"/>
            <a:r>
              <a:rPr lang="fr-FR" dirty="0"/>
              <a:t>Family planning</a:t>
            </a:r>
            <a:endParaRPr lang="en-US" dirty="0"/>
          </a:p>
          <a:p>
            <a:pPr lvl="0" fontAlgn="base"/>
            <a:r>
              <a:rPr lang="fr-FR" dirty="0"/>
              <a:t>Good sanitation</a:t>
            </a:r>
            <a:endParaRPr lang="en-US" dirty="0"/>
          </a:p>
          <a:p>
            <a:pPr lvl="0" fontAlgn="base"/>
            <a:r>
              <a:rPr lang="fr-FR" dirty="0"/>
              <a:t>Provision of PHC</a:t>
            </a:r>
            <a:endParaRPr lang="en-US" dirty="0"/>
          </a:p>
          <a:p>
            <a:pPr lvl="0" fontAlgn="base"/>
            <a:r>
              <a:rPr lang="fr-FR" dirty="0"/>
              <a:t>Socioeconomic development</a:t>
            </a:r>
            <a:endParaRPr lang="en-US" dirty="0"/>
          </a:p>
          <a:p>
            <a:pPr lvl="0" fontAlgn="base"/>
            <a:r>
              <a:rPr lang="en-US" dirty="0"/>
              <a:t>E</a:t>
            </a:r>
            <a:r>
              <a:rPr lang="fr-FR" dirty="0" err="1"/>
              <a:t>ducation</a:t>
            </a:r>
            <a:endParaRPr lang="en-US" dirty="0"/>
          </a:p>
          <a:p>
            <a:endParaRPr lang="en-US" dirty="0"/>
          </a:p>
        </p:txBody>
      </p:sp>
      <p:sp>
        <p:nvSpPr>
          <p:cNvPr id="4" name="Date Placeholder 3"/>
          <p:cNvSpPr>
            <a:spLocks noGrp="1"/>
          </p:cNvSpPr>
          <p:nvPr>
            <p:ph type="dt" sz="half" idx="10"/>
          </p:nvPr>
        </p:nvSpPr>
        <p:spPr/>
        <p:txBody>
          <a:bodyPr/>
          <a:lstStyle/>
          <a:p>
            <a:fld id="{69B77C57-ED6A-4793-A013-EA43C532FF02}"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24</a:t>
            </a:fld>
            <a:endParaRPr lang="en-US"/>
          </a:p>
        </p:txBody>
      </p:sp>
    </p:spTree>
    <p:extLst>
      <p:ext uri="{BB962C8B-B14F-4D97-AF65-F5344CB8AC3E}">
        <p14:creationId xmlns:p14="http://schemas.microsoft.com/office/powerpoint/2010/main" val="3497177880"/>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323652"/>
            <a:ext cx="7992888" cy="3508977"/>
          </a:xfrm>
        </p:spPr>
        <p:txBody>
          <a:bodyPr>
            <a:normAutofit/>
          </a:bodyPr>
          <a:lstStyle/>
          <a:p>
            <a:pPr marL="68580" indent="0" fontAlgn="base">
              <a:buNone/>
            </a:pPr>
            <a:r>
              <a:rPr lang="fr-FR" b="1" dirty="0"/>
              <a:t>child mortality rate (under 5 mortality rate)</a:t>
            </a:r>
            <a:r>
              <a:rPr lang="fr-FR" dirty="0"/>
              <a:t>  =</a:t>
            </a:r>
            <a:endParaRPr lang="en-US" dirty="0"/>
          </a:p>
          <a:p>
            <a:pPr marL="68580" indent="0" fontAlgn="base">
              <a:buNone/>
            </a:pPr>
            <a:r>
              <a:rPr lang="fr-FR" dirty="0"/>
              <a:t>number of deaths of children less </a:t>
            </a:r>
            <a:r>
              <a:rPr lang="fr-FR" dirty="0" smtClean="0"/>
              <a:t>than</a:t>
            </a:r>
          </a:p>
          <a:p>
            <a:pPr marL="68580" indent="0" fontAlgn="base">
              <a:buNone/>
            </a:pPr>
            <a:r>
              <a:rPr lang="fr-FR" dirty="0"/>
              <a:t> </a:t>
            </a:r>
            <a:r>
              <a:rPr lang="fr-FR" dirty="0" smtClean="0"/>
              <a:t>         5years </a:t>
            </a:r>
            <a:r>
              <a:rPr lang="fr-FR" dirty="0"/>
              <a:t>of age </a:t>
            </a:r>
            <a:r>
              <a:rPr lang="fr-FR" dirty="0" smtClean="0"/>
              <a:t>in</a:t>
            </a:r>
            <a:r>
              <a:rPr lang="en-US" dirty="0"/>
              <a:t> </a:t>
            </a:r>
            <a:r>
              <a:rPr lang="fr-FR" dirty="0" smtClean="0"/>
              <a:t>a </a:t>
            </a:r>
            <a:r>
              <a:rPr lang="fr-FR" dirty="0"/>
              <a:t>given year</a:t>
            </a:r>
            <a:r>
              <a:rPr lang="fr-FR" u="sng" dirty="0"/>
              <a:t>                                                               </a:t>
            </a:r>
            <a:endParaRPr lang="en-US" dirty="0"/>
          </a:p>
          <a:p>
            <a:pPr marL="68580" indent="0" fontAlgn="base">
              <a:buNone/>
            </a:pPr>
            <a:r>
              <a:rPr lang="fr-FR" dirty="0" smtClean="0"/>
              <a:t>------------------------------------------------------------       </a:t>
            </a:r>
            <a:r>
              <a:rPr lang="fr-FR" dirty="0"/>
              <a:t>x 1000</a:t>
            </a:r>
            <a:r>
              <a:rPr lang="en-US" u="sng" dirty="0">
                <a:effectLst>
                  <a:outerShdw blurRad="38100" dist="38100" dir="2700000" algn="tl">
                    <a:srgbClr val="000000"/>
                  </a:outerShdw>
                </a:effectLst>
              </a:rPr>
              <a:t>                </a:t>
            </a: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      </a:t>
            </a:r>
            <a:r>
              <a:rPr lang="fr-FR" dirty="0"/>
              <a:t>                      </a:t>
            </a:r>
            <a:r>
              <a:rPr lang="fr-FR" u="sng" dirty="0"/>
              <a:t>            </a:t>
            </a:r>
            <a:r>
              <a:rPr lang="fr-FR" dirty="0"/>
              <a:t> </a:t>
            </a:r>
            <a:r>
              <a:rPr lang="fr-FR" u="sng" dirty="0"/>
              <a:t>         </a:t>
            </a:r>
            <a:r>
              <a:rPr lang="fr-FR" dirty="0"/>
              <a:t>       </a:t>
            </a:r>
            <a:endParaRPr lang="en-US" dirty="0"/>
          </a:p>
          <a:p>
            <a:r>
              <a:rPr lang="fr-FR" dirty="0"/>
              <a:t>number of live births</a:t>
            </a:r>
            <a:r>
              <a:rPr lang="fr-FR" dirty="0">
                <a:effectLst>
                  <a:outerShdw blurRad="38100" dist="38100" dir="2700000" algn="tl">
                    <a:srgbClr val="000000"/>
                  </a:outerShdw>
                </a:effectLst>
              </a:rPr>
              <a:t> </a:t>
            </a:r>
            <a:r>
              <a:rPr lang="fr-FR" dirty="0"/>
              <a:t>in the same year</a:t>
            </a:r>
            <a:endParaRPr lang="en-US" dirty="0"/>
          </a:p>
        </p:txBody>
      </p:sp>
      <p:sp>
        <p:nvSpPr>
          <p:cNvPr id="4" name="Date Placeholder 3"/>
          <p:cNvSpPr>
            <a:spLocks noGrp="1"/>
          </p:cNvSpPr>
          <p:nvPr>
            <p:ph type="dt" sz="half" idx="10"/>
          </p:nvPr>
        </p:nvSpPr>
        <p:spPr/>
        <p:txBody>
          <a:bodyPr/>
          <a:lstStyle/>
          <a:p>
            <a:fld id="{607C053E-A252-4520-A4B9-C156BDC87299}"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25</a:t>
            </a:fld>
            <a:endParaRPr lang="en-US"/>
          </a:p>
        </p:txBody>
      </p:sp>
    </p:spTree>
    <p:extLst>
      <p:ext uri="{BB962C8B-B14F-4D97-AF65-F5344CB8AC3E}">
        <p14:creationId xmlns:p14="http://schemas.microsoft.com/office/powerpoint/2010/main" val="1249426851"/>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185312"/>
          </a:xfrm>
        </p:spPr>
        <p:txBody>
          <a:bodyPr>
            <a:normAutofit/>
          </a:bodyPr>
          <a:lstStyle/>
          <a:p>
            <a:r>
              <a:rPr lang="en-US" dirty="0"/>
              <a:t/>
            </a:r>
            <a:br>
              <a:rPr lang="en-US" dirty="0"/>
            </a:br>
            <a:endParaRPr lang="en-US" dirty="0"/>
          </a:p>
        </p:txBody>
      </p:sp>
      <p:sp>
        <p:nvSpPr>
          <p:cNvPr id="3" name="Content Placeholder 2"/>
          <p:cNvSpPr>
            <a:spLocks noGrp="1"/>
          </p:cNvSpPr>
          <p:nvPr>
            <p:ph idx="1"/>
          </p:nvPr>
        </p:nvSpPr>
        <p:spPr>
          <a:xfrm>
            <a:off x="1043492" y="836712"/>
            <a:ext cx="6777317" cy="4995917"/>
          </a:xfrm>
        </p:spPr>
        <p:txBody>
          <a:bodyPr>
            <a:normAutofit fontScale="92500" lnSpcReduction="20000"/>
          </a:bodyPr>
          <a:lstStyle/>
          <a:p>
            <a:pPr marL="68580" indent="0">
              <a:buNone/>
            </a:pPr>
            <a:r>
              <a:rPr lang="en-US" sz="3000" b="1" dirty="0"/>
              <a:t>Role of </a:t>
            </a:r>
            <a:r>
              <a:rPr lang="en-US" sz="3000" b="1" dirty="0" smtClean="0"/>
              <a:t>the nurse in the MCH </a:t>
            </a:r>
          </a:p>
          <a:p>
            <a:pPr marL="68580" indent="0">
              <a:buNone/>
            </a:pPr>
            <a:r>
              <a:rPr lang="en-US" b="1" dirty="0" smtClean="0"/>
              <a:t>I- </a:t>
            </a:r>
            <a:r>
              <a:rPr lang="en-US" b="1" dirty="0"/>
              <a:t>Administrative role </a:t>
            </a:r>
            <a:endParaRPr lang="en-US" dirty="0"/>
          </a:p>
          <a:p>
            <a:pPr lvl="0"/>
            <a:r>
              <a:rPr lang="en-US" dirty="0"/>
              <a:t>Participate in the organization of the MCH program. </a:t>
            </a:r>
          </a:p>
          <a:p>
            <a:pPr lvl="0"/>
            <a:r>
              <a:rPr lang="en-US" dirty="0"/>
              <a:t>Evaluate nursing services given to the consumers. </a:t>
            </a:r>
          </a:p>
          <a:p>
            <a:pPr lvl="0"/>
            <a:r>
              <a:rPr lang="en-US" dirty="0"/>
              <a:t>Participate in planning, job description, delegation of work and working hours for nursing staff. </a:t>
            </a:r>
          </a:p>
          <a:p>
            <a:pPr lvl="0"/>
            <a:r>
              <a:rPr lang="en-US" dirty="0"/>
              <a:t>Participate in health teaching programs and in-service training programs for nursing staff. </a:t>
            </a:r>
          </a:p>
          <a:p>
            <a:pPr lvl="0"/>
            <a:r>
              <a:rPr lang="en-US" dirty="0"/>
              <a:t>Systematic gathering of information for evaluation of progress of the program. </a:t>
            </a:r>
          </a:p>
          <a:p>
            <a:pPr lvl="0"/>
            <a:r>
              <a:rPr lang="en-US" dirty="0"/>
              <a:t>Cooperate with other health workers in the health team. </a:t>
            </a:r>
          </a:p>
          <a:p>
            <a:endParaRPr lang="en-US" dirty="0"/>
          </a:p>
        </p:txBody>
      </p:sp>
      <p:sp>
        <p:nvSpPr>
          <p:cNvPr id="4" name="Date Placeholder 3"/>
          <p:cNvSpPr>
            <a:spLocks noGrp="1"/>
          </p:cNvSpPr>
          <p:nvPr>
            <p:ph type="dt" sz="half" idx="10"/>
          </p:nvPr>
        </p:nvSpPr>
        <p:spPr/>
        <p:txBody>
          <a:bodyPr/>
          <a:lstStyle/>
          <a:p>
            <a:fld id="{84901BF8-B21B-43D9-9482-F1EFE23BA872}"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26</a:t>
            </a:fld>
            <a:endParaRPr lang="en-US"/>
          </a:p>
        </p:txBody>
      </p:sp>
    </p:spTree>
    <p:extLst>
      <p:ext uri="{BB962C8B-B14F-4D97-AF65-F5344CB8AC3E}">
        <p14:creationId xmlns:p14="http://schemas.microsoft.com/office/powerpoint/2010/main" val="2891460535"/>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 Supervisory role </a:t>
            </a:r>
            <a:endParaRPr lang="en-US" dirty="0"/>
          </a:p>
        </p:txBody>
      </p:sp>
      <p:sp>
        <p:nvSpPr>
          <p:cNvPr id="3" name="Content Placeholder 2"/>
          <p:cNvSpPr>
            <a:spLocks noGrp="1"/>
          </p:cNvSpPr>
          <p:nvPr>
            <p:ph idx="1"/>
          </p:nvPr>
        </p:nvSpPr>
        <p:spPr>
          <a:xfrm>
            <a:off x="1033586" y="2203064"/>
            <a:ext cx="6777317" cy="4394288"/>
          </a:xfrm>
        </p:spPr>
        <p:txBody>
          <a:bodyPr>
            <a:normAutofit fontScale="92500" lnSpcReduction="20000"/>
          </a:bodyPr>
          <a:lstStyle/>
          <a:p>
            <a:pPr lvl="0"/>
            <a:r>
              <a:rPr lang="en-US" dirty="0"/>
              <a:t>Understand the policy of the agency.</a:t>
            </a:r>
          </a:p>
          <a:p>
            <a:pPr lvl="0"/>
            <a:r>
              <a:rPr lang="en-US" dirty="0"/>
              <a:t>Ensure that the health personnel under her supervision known the function they are expected to perform. </a:t>
            </a:r>
          </a:p>
          <a:p>
            <a:pPr lvl="0"/>
            <a:r>
              <a:rPr lang="en-US" dirty="0"/>
              <a:t>Supervise the function of her staff. </a:t>
            </a:r>
          </a:p>
          <a:p>
            <a:pPr lvl="0"/>
            <a:r>
              <a:rPr lang="en-US" dirty="0"/>
              <a:t>Participate in the in-service training program according to the needs of her staff. </a:t>
            </a:r>
          </a:p>
          <a:p>
            <a:pPr lvl="0"/>
            <a:r>
              <a:rPr lang="en-US" dirty="0"/>
              <a:t>Conduct group discussion with the staff. </a:t>
            </a:r>
          </a:p>
          <a:p>
            <a:pPr lvl="0"/>
            <a:r>
              <a:rPr lang="en-US" dirty="0"/>
              <a:t>Guide her staff to over come their difficulties in work setting. </a:t>
            </a:r>
          </a:p>
          <a:p>
            <a:pPr lvl="0"/>
            <a:r>
              <a:rPr lang="en-US" dirty="0"/>
              <a:t>Help in monitoring and implementing the plan of action. </a:t>
            </a:r>
          </a:p>
          <a:p>
            <a:pPr lvl="0"/>
            <a:r>
              <a:rPr lang="en-US" dirty="0"/>
              <a:t>Assess the needs of the staff, equipment and supplies.  </a:t>
            </a:r>
          </a:p>
        </p:txBody>
      </p:sp>
      <p:sp>
        <p:nvSpPr>
          <p:cNvPr id="4" name="Date Placeholder 3"/>
          <p:cNvSpPr>
            <a:spLocks noGrp="1"/>
          </p:cNvSpPr>
          <p:nvPr>
            <p:ph type="dt" sz="half" idx="10"/>
          </p:nvPr>
        </p:nvSpPr>
        <p:spPr/>
        <p:txBody>
          <a:bodyPr/>
          <a:lstStyle/>
          <a:p>
            <a:fld id="{A99F9790-DA46-4B77-BAB2-DE44EFE687B9}"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27</a:t>
            </a:fld>
            <a:endParaRPr lang="en-US"/>
          </a:p>
        </p:txBody>
      </p:sp>
    </p:spTree>
    <p:extLst>
      <p:ext uri="{BB962C8B-B14F-4D97-AF65-F5344CB8AC3E}">
        <p14:creationId xmlns:p14="http://schemas.microsoft.com/office/powerpoint/2010/main" val="3775015117"/>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Functional role </a:t>
            </a:r>
            <a:endParaRPr lang="en-US" dirty="0"/>
          </a:p>
        </p:txBody>
      </p:sp>
      <p:sp>
        <p:nvSpPr>
          <p:cNvPr id="3" name="Date Placeholder 2"/>
          <p:cNvSpPr>
            <a:spLocks noGrp="1"/>
          </p:cNvSpPr>
          <p:nvPr>
            <p:ph type="dt" sz="half" idx="10"/>
          </p:nvPr>
        </p:nvSpPr>
        <p:spPr/>
        <p:txBody>
          <a:bodyPr/>
          <a:lstStyle/>
          <a:p>
            <a:fld id="{ECE1E47C-4BB3-4119-9A60-4AAB0A888EBD}"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28</a:t>
            </a:fld>
            <a:endParaRPr lang="en-US"/>
          </a:p>
        </p:txBody>
      </p:sp>
      <p:sp>
        <p:nvSpPr>
          <p:cNvPr id="6" name="عنصر نائب للمحتوى 5"/>
          <p:cNvSpPr>
            <a:spLocks noGrp="1"/>
          </p:cNvSpPr>
          <p:nvPr>
            <p:ph idx="1"/>
          </p:nvPr>
        </p:nvSpPr>
        <p:spPr>
          <a:xfrm>
            <a:off x="683568" y="2323652"/>
            <a:ext cx="7632848" cy="4057676"/>
          </a:xfrm>
        </p:spPr>
        <p:txBody>
          <a:bodyPr>
            <a:normAutofit lnSpcReduction="10000"/>
          </a:bodyPr>
          <a:lstStyle/>
          <a:p>
            <a:pPr lvl="0"/>
            <a:r>
              <a:rPr lang="en-US" dirty="0"/>
              <a:t>Case finding, from patient history, home visit and referral. </a:t>
            </a:r>
          </a:p>
          <a:p>
            <a:pPr lvl="0"/>
            <a:r>
              <a:rPr lang="en-US" dirty="0"/>
              <a:t>Assist in medical examination and history taking. </a:t>
            </a:r>
          </a:p>
          <a:p>
            <a:pPr lvl="0"/>
            <a:r>
              <a:rPr lang="en-US" dirty="0"/>
              <a:t>Follow-up of cases. </a:t>
            </a:r>
          </a:p>
          <a:p>
            <a:pPr lvl="0"/>
            <a:r>
              <a:rPr lang="en-US" dirty="0"/>
              <a:t>Referral to other health facilities. </a:t>
            </a:r>
          </a:p>
          <a:p>
            <a:pPr lvl="0"/>
            <a:r>
              <a:rPr lang="en-US" dirty="0"/>
              <a:t>Estimation of needs of the pregnant women, post-natal women and infants according to the assessment.</a:t>
            </a:r>
          </a:p>
          <a:p>
            <a:pPr lvl="0"/>
            <a:r>
              <a:rPr lang="en-US" dirty="0"/>
              <a:t>Provide health care according to the needs. </a:t>
            </a:r>
          </a:p>
          <a:p>
            <a:pPr lvl="0"/>
            <a:r>
              <a:rPr lang="en-US" dirty="0"/>
              <a:t>Keep systematic records.  </a:t>
            </a:r>
          </a:p>
        </p:txBody>
      </p:sp>
    </p:spTree>
    <p:extLst>
      <p:ext uri="{BB962C8B-B14F-4D97-AF65-F5344CB8AC3E}">
        <p14:creationId xmlns:p14="http://schemas.microsoft.com/office/powerpoint/2010/main" val="4090362952"/>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5" name="wind.wav"/>
          </p:stSnd>
        </p:sndAc>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Educational role 	</a:t>
            </a:r>
            <a:endParaRPr lang="en-US" dirty="0"/>
          </a:p>
        </p:txBody>
      </p:sp>
      <p:sp>
        <p:nvSpPr>
          <p:cNvPr id="3" name="Content Placeholder 2"/>
          <p:cNvSpPr>
            <a:spLocks noGrp="1"/>
          </p:cNvSpPr>
          <p:nvPr>
            <p:ph idx="1"/>
          </p:nvPr>
        </p:nvSpPr>
        <p:spPr>
          <a:xfrm>
            <a:off x="683568" y="2323652"/>
            <a:ext cx="7848872" cy="3913660"/>
          </a:xfrm>
        </p:spPr>
        <p:txBody>
          <a:bodyPr>
            <a:normAutofit fontScale="92500" lnSpcReduction="20000"/>
          </a:bodyPr>
          <a:lstStyle/>
          <a:p>
            <a:pPr lvl="0"/>
            <a:r>
              <a:rPr lang="en-US" dirty="0"/>
              <a:t>Assessing needs of women and plan health teaching services according to the needs. </a:t>
            </a:r>
          </a:p>
          <a:p>
            <a:pPr lvl="0"/>
            <a:r>
              <a:rPr lang="en-US" dirty="0"/>
              <a:t>Effective health education requires not only enough knowledge, but also communication skills, understanding, sensitivity and objectivity on the part of the nurse. </a:t>
            </a:r>
          </a:p>
          <a:p>
            <a:pPr lvl="0"/>
            <a:r>
              <a:rPr lang="en-US" dirty="0"/>
              <a:t>Motivation and guidance of the cases to continue and receive care and services. </a:t>
            </a:r>
          </a:p>
          <a:p>
            <a:pPr lvl="0"/>
            <a:r>
              <a:rPr lang="en-US" dirty="0"/>
              <a:t>She should know when, where and to whom counseling should be given. </a:t>
            </a:r>
          </a:p>
          <a:p>
            <a:pPr lvl="0"/>
            <a:r>
              <a:rPr lang="en-US" dirty="0"/>
              <a:t>Select, prepare and use the method of teaching and audiovisual materials which are used according to the type and characteristics of the group. </a:t>
            </a:r>
          </a:p>
        </p:txBody>
      </p:sp>
      <p:sp>
        <p:nvSpPr>
          <p:cNvPr id="4" name="Date Placeholder 3"/>
          <p:cNvSpPr>
            <a:spLocks noGrp="1"/>
          </p:cNvSpPr>
          <p:nvPr>
            <p:ph type="dt" sz="half" idx="10"/>
          </p:nvPr>
        </p:nvSpPr>
        <p:spPr/>
        <p:txBody>
          <a:bodyPr/>
          <a:lstStyle/>
          <a:p>
            <a:fld id="{AAA62FB7-632F-41E3-9A33-43EAB6C9A628}"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29</a:t>
            </a:fld>
            <a:endParaRPr lang="en-US"/>
          </a:p>
        </p:txBody>
      </p:sp>
    </p:spTree>
    <p:extLst>
      <p:ext uri="{BB962C8B-B14F-4D97-AF65-F5344CB8AC3E}">
        <p14:creationId xmlns:p14="http://schemas.microsoft.com/office/powerpoint/2010/main" val="370806040"/>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US" b="1" dirty="0"/>
              <a:t>Routine postnatal care</a:t>
            </a:r>
            <a:endParaRPr lang="en-US" dirty="0"/>
          </a:p>
        </p:txBody>
      </p:sp>
      <p:sp>
        <p:nvSpPr>
          <p:cNvPr id="3" name="Content Placeholder 2"/>
          <p:cNvSpPr>
            <a:spLocks noGrp="1"/>
          </p:cNvSpPr>
          <p:nvPr>
            <p:ph idx="1"/>
          </p:nvPr>
        </p:nvSpPr>
        <p:spPr>
          <a:xfrm>
            <a:off x="683568" y="2323652"/>
            <a:ext cx="7848872" cy="4057676"/>
          </a:xfrm>
        </p:spPr>
        <p:txBody>
          <a:bodyPr>
            <a:normAutofit fontScale="92500"/>
          </a:bodyPr>
          <a:lstStyle/>
          <a:p>
            <a:r>
              <a:rPr lang="en-US" b="1" dirty="0"/>
              <a:t>Essential routine  post natal care for mothers</a:t>
            </a:r>
            <a:endParaRPr lang="en-US" dirty="0"/>
          </a:p>
          <a:p>
            <a:pPr marL="68580" indent="0">
              <a:buNone/>
            </a:pPr>
            <a:r>
              <a:rPr lang="en-US" dirty="0"/>
              <a:t>• Assess and check for bleeding, check temperature</a:t>
            </a:r>
          </a:p>
          <a:p>
            <a:pPr marL="68580" indent="0">
              <a:buNone/>
            </a:pPr>
            <a:r>
              <a:rPr lang="en-US" dirty="0"/>
              <a:t>• Support breastfeeding, checking the breasts to prevent mastitis</a:t>
            </a:r>
          </a:p>
          <a:p>
            <a:pPr marL="68580" indent="0">
              <a:buNone/>
            </a:pPr>
            <a:r>
              <a:rPr lang="en-US" dirty="0"/>
              <a:t>• Manage anemia, promote nutrition and give vitamin A supplementation</a:t>
            </a:r>
          </a:p>
          <a:p>
            <a:pPr marL="68580" indent="0">
              <a:buNone/>
            </a:pPr>
            <a:r>
              <a:rPr lang="en-US" dirty="0"/>
              <a:t>• Provide counselling and a range of options for family planning</a:t>
            </a:r>
          </a:p>
          <a:p>
            <a:pPr marL="68580" indent="0">
              <a:buNone/>
            </a:pPr>
            <a:r>
              <a:rPr lang="en-US" dirty="0"/>
              <a:t>• Refer for complications such as bleeding, infections, or postnatal depression</a:t>
            </a:r>
          </a:p>
          <a:p>
            <a:endParaRPr lang="en-US" dirty="0"/>
          </a:p>
        </p:txBody>
      </p:sp>
      <p:sp>
        <p:nvSpPr>
          <p:cNvPr id="4" name="Date Placeholder 3"/>
          <p:cNvSpPr>
            <a:spLocks noGrp="1"/>
          </p:cNvSpPr>
          <p:nvPr>
            <p:ph type="dt" sz="half" idx="10"/>
          </p:nvPr>
        </p:nvSpPr>
        <p:spPr/>
        <p:txBody>
          <a:bodyPr/>
          <a:lstStyle/>
          <a:p>
            <a:fld id="{FCF4FC8D-27E1-454C-ACDE-E621D506EA07}"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3</a:t>
            </a:fld>
            <a:endParaRPr lang="en-US"/>
          </a:p>
        </p:txBody>
      </p:sp>
    </p:spTree>
    <p:extLst>
      <p:ext uri="{BB962C8B-B14F-4D97-AF65-F5344CB8AC3E}">
        <p14:creationId xmlns:p14="http://schemas.microsoft.com/office/powerpoint/2010/main" val="3076391469"/>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Role </a:t>
            </a:r>
            <a:r>
              <a:rPr lang="en-US" sz="3600" b="1" dirty="0"/>
              <a:t>in research and evaluation </a:t>
            </a:r>
            <a:r>
              <a:rPr lang="en-US" dirty="0"/>
              <a:t/>
            </a:r>
            <a:br>
              <a:rPr lang="en-US" dirty="0"/>
            </a:br>
            <a:endParaRPr lang="en-US" dirty="0"/>
          </a:p>
        </p:txBody>
      </p:sp>
      <p:sp>
        <p:nvSpPr>
          <p:cNvPr id="2" name="Date Placeholder 1"/>
          <p:cNvSpPr>
            <a:spLocks noGrp="1"/>
          </p:cNvSpPr>
          <p:nvPr>
            <p:ph type="dt" sz="half" idx="10"/>
          </p:nvPr>
        </p:nvSpPr>
        <p:spPr/>
        <p:txBody>
          <a:bodyPr/>
          <a:lstStyle/>
          <a:p>
            <a:fld id="{0F9EECF1-182C-4FA3-9A56-2625008278B2}" type="datetime1">
              <a:rPr lang="en-US" smtClean="0"/>
              <a:t>3/5/2016</a:t>
            </a:fld>
            <a:endParaRPr lang="en-US"/>
          </a:p>
        </p:txBody>
      </p:sp>
      <p:sp>
        <p:nvSpPr>
          <p:cNvPr id="3" name="Slide Number Placeholder 2"/>
          <p:cNvSpPr>
            <a:spLocks noGrp="1"/>
          </p:cNvSpPr>
          <p:nvPr>
            <p:ph type="sldNum" sz="quarter" idx="12"/>
          </p:nvPr>
        </p:nvSpPr>
        <p:spPr/>
        <p:txBody>
          <a:bodyPr/>
          <a:lstStyle/>
          <a:p>
            <a:fld id="{5325C7A9-7EB5-4C21-ADED-B9CF1344FCB2}" type="slidenum">
              <a:rPr lang="en-US" smtClean="0"/>
              <a:t>30</a:t>
            </a:fld>
            <a:endParaRPr lang="en-US"/>
          </a:p>
        </p:txBody>
      </p:sp>
      <p:sp>
        <p:nvSpPr>
          <p:cNvPr id="4" name="عنصر نائب للمحتوى 3"/>
          <p:cNvSpPr>
            <a:spLocks noGrp="1"/>
          </p:cNvSpPr>
          <p:nvPr>
            <p:ph idx="1"/>
          </p:nvPr>
        </p:nvSpPr>
        <p:spPr>
          <a:xfrm>
            <a:off x="1043492" y="1916832"/>
            <a:ext cx="6777317" cy="3915797"/>
          </a:xfrm>
        </p:spPr>
        <p:txBody>
          <a:bodyPr>
            <a:normAutofit/>
          </a:bodyPr>
          <a:lstStyle/>
          <a:p>
            <a:r>
              <a:rPr lang="en-US" dirty="0" smtClean="0"/>
              <a:t>Planning </a:t>
            </a:r>
            <a:r>
              <a:rPr lang="en-US" dirty="0"/>
              <a:t>and carrying out research and studies for analyzing and improving the nursing program and participate in general community health research. She helps in analyzing and evaluation of nursing practices. </a:t>
            </a:r>
          </a:p>
          <a:p>
            <a:pPr marL="68580" indent="0">
              <a:buNone/>
            </a:pPr>
            <a:r>
              <a:rPr lang="en-US" dirty="0"/>
              <a:t> </a:t>
            </a:r>
          </a:p>
          <a:p>
            <a:pPr marL="68580" indent="0">
              <a:buNone/>
            </a:pPr>
            <a:r>
              <a:rPr lang="en-US" dirty="0"/>
              <a:t> </a:t>
            </a:r>
          </a:p>
        </p:txBody>
      </p:sp>
    </p:spTree>
    <p:extLst>
      <p:ext uri="{BB962C8B-B14F-4D97-AF65-F5344CB8AC3E}">
        <p14:creationId xmlns:p14="http://schemas.microsoft.com/office/powerpoint/2010/main" val="1359566951"/>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Essential routine post natal care for newborns</a:t>
            </a:r>
            <a:endParaRPr lang="en-US" dirty="0"/>
          </a:p>
        </p:txBody>
      </p:sp>
      <p:sp>
        <p:nvSpPr>
          <p:cNvPr id="3" name="Content Placeholder 2"/>
          <p:cNvSpPr>
            <a:spLocks noGrp="1"/>
          </p:cNvSpPr>
          <p:nvPr>
            <p:ph idx="1"/>
          </p:nvPr>
        </p:nvSpPr>
        <p:spPr>
          <a:xfrm>
            <a:off x="611560" y="2323652"/>
            <a:ext cx="7848872" cy="4129684"/>
          </a:xfrm>
        </p:spPr>
        <p:txBody>
          <a:bodyPr>
            <a:normAutofit/>
          </a:bodyPr>
          <a:lstStyle/>
          <a:p>
            <a:r>
              <a:rPr lang="en-US" dirty="0"/>
              <a:t>Assess for danger signs, measure and record weight, and check temperature and feeding</a:t>
            </a:r>
          </a:p>
          <a:p>
            <a:r>
              <a:rPr lang="en-US" dirty="0"/>
              <a:t>• Support optimal feeding practices, particularly exclusive breastfeeding</a:t>
            </a:r>
          </a:p>
          <a:p>
            <a:r>
              <a:rPr lang="en-US" dirty="0"/>
              <a:t>• Promote hygiene and good skin, eye, and cord care</a:t>
            </a:r>
          </a:p>
          <a:p>
            <a:r>
              <a:rPr lang="en-US" dirty="0"/>
              <a:t>• Promote clean, dry cord care</a:t>
            </a:r>
          </a:p>
          <a:p>
            <a:r>
              <a:rPr lang="en-US" dirty="0"/>
              <a:t>• Identify superficial skin infections, such as pus draining from umbilicus</a:t>
            </a:r>
          </a:p>
        </p:txBody>
      </p:sp>
      <p:sp>
        <p:nvSpPr>
          <p:cNvPr id="4" name="Date Placeholder 3"/>
          <p:cNvSpPr>
            <a:spLocks noGrp="1"/>
          </p:cNvSpPr>
          <p:nvPr>
            <p:ph type="dt" sz="half" idx="10"/>
          </p:nvPr>
        </p:nvSpPr>
        <p:spPr/>
        <p:txBody>
          <a:bodyPr/>
          <a:lstStyle/>
          <a:p>
            <a:fld id="{1F736E36-1CDC-40BA-B68A-407601770F40}"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4</a:t>
            </a:fld>
            <a:endParaRPr lang="en-US"/>
          </a:p>
        </p:txBody>
      </p:sp>
    </p:spTree>
    <p:extLst>
      <p:ext uri="{BB962C8B-B14F-4D97-AF65-F5344CB8AC3E}">
        <p14:creationId xmlns:p14="http://schemas.microsoft.com/office/powerpoint/2010/main" val="325271094"/>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52736"/>
            <a:ext cx="6777317" cy="4779893"/>
          </a:xfrm>
        </p:spPr>
        <p:txBody>
          <a:bodyPr>
            <a:normAutofit fontScale="92500"/>
          </a:bodyPr>
          <a:lstStyle/>
          <a:p>
            <a:pPr>
              <a:lnSpc>
                <a:spcPct val="115000"/>
              </a:lnSpc>
            </a:pPr>
            <a:r>
              <a:rPr lang="en-US" dirty="0" smtClean="0"/>
              <a:t>.</a:t>
            </a:r>
            <a:r>
              <a:rPr lang="en-US" dirty="0">
                <a:latin typeface="GillSans"/>
                <a:ea typeface="Calibri" panose="020F0502020204030204" pitchFamily="34" charset="0"/>
                <a:cs typeface="Arial" panose="020B0604020202020204" pitchFamily="34" charset="0"/>
              </a:rPr>
              <a:t> </a:t>
            </a:r>
            <a:r>
              <a:rPr lang="en-US" sz="3500" dirty="0">
                <a:latin typeface="GillSans"/>
                <a:ea typeface="Calibri" panose="020F0502020204030204" pitchFamily="34" charset="0"/>
                <a:cs typeface="Arial" panose="020B0604020202020204" pitchFamily="34" charset="0"/>
              </a:rPr>
              <a:t>Ensure warmth by delaying the baby</a:t>
            </a:r>
            <a:r>
              <a:rPr lang="en-US" sz="3500" dirty="0">
                <a:latin typeface="GillSans"/>
                <a:ea typeface="Calibri" panose="020F0502020204030204" pitchFamily="34" charset="0"/>
                <a:cs typeface="GillSans"/>
              </a:rPr>
              <a:t>’</a:t>
            </a:r>
            <a:r>
              <a:rPr lang="en-US" sz="3500" dirty="0">
                <a:latin typeface="GillSans"/>
                <a:ea typeface="Calibri" panose="020F0502020204030204" pitchFamily="34" charset="0"/>
                <a:cs typeface="Arial" panose="020B0604020202020204" pitchFamily="34" charset="0"/>
              </a:rPr>
              <a:t>s first bath to after the first 24 hours, practicing skin-to-skin care</a:t>
            </a:r>
            <a:endParaRPr lang="en-US" sz="2200"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sz="3500" dirty="0">
                <a:latin typeface="GillSans"/>
                <a:ea typeface="Calibri" panose="020F0502020204030204" pitchFamily="34" charset="0"/>
                <a:cs typeface="GillSans"/>
              </a:rPr>
              <a:t>•</a:t>
            </a:r>
            <a:r>
              <a:rPr lang="en-US" sz="3500" dirty="0">
                <a:latin typeface="GillSans"/>
                <a:ea typeface="Calibri" panose="020F0502020204030204" pitchFamily="34" charset="0"/>
                <a:cs typeface="Arial" panose="020B0604020202020204" pitchFamily="34" charset="0"/>
              </a:rPr>
              <a:t> Encourage and facilitate birth registration</a:t>
            </a:r>
            <a:endParaRPr lang="en-US" sz="2200"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sz="3500" dirty="0">
                <a:latin typeface="GillSans"/>
                <a:ea typeface="Calibri" panose="020F0502020204030204" pitchFamily="34" charset="0"/>
                <a:cs typeface="GillSans"/>
              </a:rPr>
              <a:t>•</a:t>
            </a:r>
            <a:r>
              <a:rPr lang="en-US" sz="3500" dirty="0">
                <a:latin typeface="GillSans"/>
                <a:ea typeface="Calibri" panose="020F0502020204030204" pitchFamily="34" charset="0"/>
                <a:cs typeface="Arial" panose="020B0604020202020204" pitchFamily="34" charset="0"/>
              </a:rPr>
              <a:t> Refer for routine immunizations</a:t>
            </a:r>
            <a:endParaRPr lang="en-US" sz="2200" dirty="0">
              <a:latin typeface="Calibri" panose="020F0502020204030204" pitchFamily="34" charset="0"/>
              <a:ea typeface="Calibri" panose="020F0502020204030204" pitchFamily="34" charset="0"/>
              <a:cs typeface="Arial" panose="020B0604020202020204" pitchFamily="34" charset="0"/>
            </a:endParaRPr>
          </a:p>
          <a:p>
            <a:endParaRPr lang="en-US" sz="3500" dirty="0" smtClean="0"/>
          </a:p>
          <a:p>
            <a:endParaRPr lang="en-US" sz="3500" dirty="0"/>
          </a:p>
        </p:txBody>
      </p:sp>
      <p:sp>
        <p:nvSpPr>
          <p:cNvPr id="4" name="Date Placeholder 3"/>
          <p:cNvSpPr>
            <a:spLocks noGrp="1"/>
          </p:cNvSpPr>
          <p:nvPr>
            <p:ph type="dt" sz="half" idx="10"/>
          </p:nvPr>
        </p:nvSpPr>
        <p:spPr/>
        <p:txBody>
          <a:bodyPr/>
          <a:lstStyle/>
          <a:p>
            <a:fld id="{D61063D5-59DB-4AF3-A475-6C4B6D4873BC}"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5</a:t>
            </a:fld>
            <a:endParaRPr lang="en-US"/>
          </a:p>
        </p:txBody>
      </p:sp>
    </p:spTree>
    <p:extLst>
      <p:ext uri="{BB962C8B-B14F-4D97-AF65-F5344CB8AC3E}">
        <p14:creationId xmlns:p14="http://schemas.microsoft.com/office/powerpoint/2010/main" val="3811049283"/>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child health Program  in MCH centers:</a:t>
            </a:r>
            <a:endParaRPr lang="en-US" dirty="0"/>
          </a:p>
        </p:txBody>
      </p:sp>
      <p:sp>
        <p:nvSpPr>
          <p:cNvPr id="3" name="Content Placeholder 2"/>
          <p:cNvSpPr>
            <a:spLocks noGrp="1"/>
          </p:cNvSpPr>
          <p:nvPr>
            <p:ph idx="1"/>
          </p:nvPr>
        </p:nvSpPr>
        <p:spPr/>
        <p:txBody>
          <a:bodyPr>
            <a:normAutofit/>
          </a:bodyPr>
          <a:lstStyle/>
          <a:p>
            <a:r>
              <a:rPr lang="en-US" b="1" dirty="0"/>
              <a:t>Objectives of child-health program</a:t>
            </a:r>
            <a:endParaRPr lang="en-US" dirty="0"/>
          </a:p>
          <a:p>
            <a:pPr marL="68580" indent="0">
              <a:buNone/>
            </a:pPr>
            <a:r>
              <a:rPr lang="en-US" dirty="0"/>
              <a:t>1-	Health promotion of children.</a:t>
            </a:r>
          </a:p>
          <a:p>
            <a:pPr marL="68580" indent="0">
              <a:buNone/>
            </a:pPr>
            <a:r>
              <a:rPr lang="en-US" dirty="0"/>
              <a:t>2-	Prevention and control of diseases and hazards.</a:t>
            </a:r>
          </a:p>
          <a:p>
            <a:pPr marL="68580" indent="0">
              <a:buNone/>
            </a:pPr>
            <a:r>
              <a:rPr lang="en-US" dirty="0"/>
              <a:t>3-	Prevention of disability and rehabilitation </a:t>
            </a:r>
          </a:p>
          <a:p>
            <a:pPr marL="68580" indent="0">
              <a:buNone/>
            </a:pPr>
            <a:r>
              <a:rPr lang="en-US" dirty="0"/>
              <a:t>4-	Reducing child mortality.</a:t>
            </a:r>
          </a:p>
        </p:txBody>
      </p:sp>
      <p:sp>
        <p:nvSpPr>
          <p:cNvPr id="4" name="Date Placeholder 3"/>
          <p:cNvSpPr>
            <a:spLocks noGrp="1"/>
          </p:cNvSpPr>
          <p:nvPr>
            <p:ph type="dt" sz="half" idx="10"/>
          </p:nvPr>
        </p:nvSpPr>
        <p:spPr/>
        <p:txBody>
          <a:bodyPr/>
          <a:lstStyle/>
          <a:p>
            <a:fld id="{57A55160-45FC-4004-AA10-C86E14B8D666}"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6</a:t>
            </a:fld>
            <a:endParaRPr lang="en-US"/>
          </a:p>
        </p:txBody>
      </p:sp>
    </p:spTree>
    <p:extLst>
      <p:ext uri="{BB962C8B-B14F-4D97-AF65-F5344CB8AC3E}">
        <p14:creationId xmlns:p14="http://schemas.microsoft.com/office/powerpoint/2010/main" val="2902391835"/>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Component of child health program</a:t>
            </a:r>
            <a:endParaRPr lang="en-US" dirty="0"/>
          </a:p>
        </p:txBody>
      </p:sp>
      <p:sp>
        <p:nvSpPr>
          <p:cNvPr id="3" name="Content Placeholder 2"/>
          <p:cNvSpPr>
            <a:spLocks noGrp="1"/>
          </p:cNvSpPr>
          <p:nvPr>
            <p:ph idx="1"/>
          </p:nvPr>
        </p:nvSpPr>
        <p:spPr>
          <a:xfrm>
            <a:off x="827584" y="2323652"/>
            <a:ext cx="7776864" cy="4057676"/>
          </a:xfrm>
        </p:spPr>
        <p:txBody>
          <a:bodyPr>
            <a:normAutofit fontScale="92500"/>
          </a:bodyPr>
          <a:lstStyle/>
          <a:p>
            <a:pPr marL="68580" lvl="0" indent="0">
              <a:buNone/>
            </a:pPr>
            <a:r>
              <a:rPr lang="en-US" b="1" dirty="0" smtClean="0"/>
              <a:t>A- Preventive </a:t>
            </a:r>
            <a:r>
              <a:rPr lang="en-US" b="1" dirty="0"/>
              <a:t>services which include:</a:t>
            </a:r>
            <a:endParaRPr lang="en-US" dirty="0"/>
          </a:p>
          <a:p>
            <a:r>
              <a:rPr lang="en-US" dirty="0"/>
              <a:t>- Prenatal and natal care </a:t>
            </a:r>
          </a:p>
          <a:p>
            <a:r>
              <a:rPr lang="en-US" dirty="0" smtClean="0"/>
              <a:t>- </a:t>
            </a:r>
            <a:r>
              <a:rPr lang="en-US" dirty="0"/>
              <a:t>Newborn care</a:t>
            </a:r>
          </a:p>
          <a:p>
            <a:r>
              <a:rPr lang="en-US" dirty="0" smtClean="0"/>
              <a:t>- </a:t>
            </a:r>
            <a:r>
              <a:rPr lang="en-US" dirty="0"/>
              <a:t>Health promotion of infants and preschool children.</a:t>
            </a:r>
            <a:r>
              <a:rPr lang="ar-SA" dirty="0"/>
              <a:t>-</a:t>
            </a:r>
            <a:endParaRPr lang="en-US" dirty="0"/>
          </a:p>
          <a:p>
            <a:r>
              <a:rPr lang="en-US" dirty="0" smtClean="0"/>
              <a:t>- </a:t>
            </a:r>
            <a:r>
              <a:rPr lang="en-US" dirty="0"/>
              <a:t>Prevention and control of communicable diseases.</a:t>
            </a:r>
            <a:r>
              <a:rPr lang="ar-SA" dirty="0"/>
              <a:t>-</a:t>
            </a:r>
            <a:endParaRPr lang="en-US" dirty="0"/>
          </a:p>
          <a:p>
            <a:r>
              <a:rPr lang="en-US" dirty="0" smtClean="0"/>
              <a:t>- </a:t>
            </a:r>
            <a:r>
              <a:rPr lang="en-US" dirty="0"/>
              <a:t>Health education</a:t>
            </a:r>
          </a:p>
          <a:p>
            <a:r>
              <a:rPr lang="en-US" dirty="0" smtClean="0"/>
              <a:t>- </a:t>
            </a:r>
            <a:r>
              <a:rPr lang="en-US" dirty="0"/>
              <a:t>Maintenance of health through periodic medical examination.</a:t>
            </a:r>
            <a:r>
              <a:rPr lang="ar-SA" dirty="0"/>
              <a:t>-</a:t>
            </a:r>
            <a:endParaRPr lang="en-US" dirty="0"/>
          </a:p>
          <a:p>
            <a:r>
              <a:rPr lang="en-US" dirty="0" smtClean="0"/>
              <a:t>- </a:t>
            </a:r>
            <a:r>
              <a:rPr lang="en-US" dirty="0"/>
              <a:t>Domiciliary care</a:t>
            </a:r>
          </a:p>
        </p:txBody>
      </p:sp>
      <p:sp>
        <p:nvSpPr>
          <p:cNvPr id="4" name="Date Placeholder 3"/>
          <p:cNvSpPr>
            <a:spLocks noGrp="1"/>
          </p:cNvSpPr>
          <p:nvPr>
            <p:ph type="dt" sz="half" idx="10"/>
          </p:nvPr>
        </p:nvSpPr>
        <p:spPr/>
        <p:txBody>
          <a:bodyPr/>
          <a:lstStyle/>
          <a:p>
            <a:fld id="{F99E2CCB-1B40-4FB3-8AAE-0497F740C22D}"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7</a:t>
            </a:fld>
            <a:endParaRPr lang="en-US"/>
          </a:p>
        </p:txBody>
      </p:sp>
    </p:spTree>
    <p:extLst>
      <p:ext uri="{BB962C8B-B14F-4D97-AF65-F5344CB8AC3E}">
        <p14:creationId xmlns:p14="http://schemas.microsoft.com/office/powerpoint/2010/main" val="930071160"/>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B- </a:t>
            </a:r>
            <a:r>
              <a:rPr lang="en-US" b="1" dirty="0">
                <a:solidFill>
                  <a:schemeClr val="tx1"/>
                </a:solidFill>
              </a:rPr>
              <a:t>Curative services    </a:t>
            </a:r>
            <a:r>
              <a:rPr lang="en-US" dirty="0"/>
              <a:t/>
            </a:r>
            <a:br>
              <a:rPr lang="en-US" dirty="0"/>
            </a:br>
            <a:endParaRPr lang="en-US" dirty="0"/>
          </a:p>
        </p:txBody>
      </p:sp>
      <p:sp>
        <p:nvSpPr>
          <p:cNvPr id="3" name="Content Placeholder 2"/>
          <p:cNvSpPr>
            <a:spLocks noGrp="1"/>
          </p:cNvSpPr>
          <p:nvPr>
            <p:ph idx="1"/>
          </p:nvPr>
        </p:nvSpPr>
        <p:spPr>
          <a:xfrm>
            <a:off x="611560" y="1599164"/>
            <a:ext cx="7920880" cy="4608512"/>
          </a:xfrm>
        </p:spPr>
        <p:txBody>
          <a:bodyPr>
            <a:normAutofit fontScale="77500" lnSpcReduction="20000"/>
          </a:bodyPr>
          <a:lstStyle/>
          <a:p>
            <a:r>
              <a:rPr lang="en-US" sz="2800" dirty="0"/>
              <a:t>MCH center provide curative services for sick children through:</a:t>
            </a:r>
          </a:p>
          <a:p>
            <a:pPr marL="68580" indent="0">
              <a:buNone/>
            </a:pPr>
            <a:r>
              <a:rPr lang="en-US" sz="2800" dirty="0"/>
              <a:t>●	Case finding.</a:t>
            </a:r>
          </a:p>
          <a:p>
            <a:pPr marL="68580" indent="0">
              <a:buNone/>
            </a:pPr>
            <a:r>
              <a:rPr lang="en-US" sz="2800" dirty="0"/>
              <a:t>●	Early diagnosis and treatment</a:t>
            </a:r>
          </a:p>
          <a:p>
            <a:pPr marL="68580" indent="0">
              <a:buNone/>
            </a:pPr>
            <a:r>
              <a:rPr lang="en-US" sz="2800" dirty="0"/>
              <a:t>●	Follow up of cases.</a:t>
            </a:r>
          </a:p>
          <a:p>
            <a:pPr marL="68580" indent="0">
              <a:buNone/>
            </a:pPr>
            <a:r>
              <a:rPr lang="en-US" sz="2800" dirty="0"/>
              <a:t>●	Referral of cases</a:t>
            </a:r>
            <a:r>
              <a:rPr lang="en-US" dirty="0" smtClean="0"/>
              <a:t>.</a:t>
            </a:r>
          </a:p>
          <a:p>
            <a:pPr marL="68580" indent="0">
              <a:buNone/>
            </a:pPr>
            <a:r>
              <a:rPr lang="en-US" sz="4200" dirty="0">
                <a:solidFill>
                  <a:schemeClr val="tx1"/>
                </a:solidFill>
                <a:latin typeface="+mj-lt"/>
                <a:ea typeface="+mj-ea"/>
                <a:cs typeface="+mj-cs"/>
              </a:rPr>
              <a:t>B- Social Services For Mothers &amp; Children</a:t>
            </a:r>
          </a:p>
          <a:p>
            <a:pPr marL="68580" indent="0">
              <a:buNone/>
            </a:pPr>
            <a:r>
              <a:rPr lang="en-US" dirty="0"/>
              <a:t>	</a:t>
            </a:r>
            <a:r>
              <a:rPr lang="en-US" sz="3100" dirty="0"/>
              <a:t>The social worker and the nurse together share the responsibly for preparing the family to the parenthood role, and develop a healthy parent-child relationship through counseling and health education.</a:t>
            </a:r>
            <a:endParaRPr lang="en-US" dirty="0"/>
          </a:p>
          <a:p>
            <a:pPr marL="68580" indent="0">
              <a:buNone/>
            </a:pPr>
            <a:endParaRPr lang="en-US" dirty="0" smtClean="0"/>
          </a:p>
          <a:p>
            <a:pPr marL="68580" indent="0">
              <a:buNone/>
            </a:pPr>
            <a:endParaRPr lang="en-US" dirty="0"/>
          </a:p>
          <a:p>
            <a:endParaRPr lang="en-US" dirty="0"/>
          </a:p>
        </p:txBody>
      </p:sp>
      <p:sp>
        <p:nvSpPr>
          <p:cNvPr id="4" name="Date Placeholder 3"/>
          <p:cNvSpPr>
            <a:spLocks noGrp="1"/>
          </p:cNvSpPr>
          <p:nvPr>
            <p:ph type="dt" sz="half" idx="10"/>
          </p:nvPr>
        </p:nvSpPr>
        <p:spPr/>
        <p:txBody>
          <a:bodyPr/>
          <a:lstStyle/>
          <a:p>
            <a:fld id="{243860A9-F323-404D-A0BE-88AED6887BD3}"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8</a:t>
            </a:fld>
            <a:endParaRPr lang="en-US"/>
          </a:p>
        </p:txBody>
      </p:sp>
    </p:spTree>
    <p:extLst>
      <p:ext uri="{BB962C8B-B14F-4D97-AF65-F5344CB8AC3E}">
        <p14:creationId xmlns:p14="http://schemas.microsoft.com/office/powerpoint/2010/main" val="1878934048"/>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3"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Common Indicators of MCH Services</a:t>
            </a:r>
            <a:endParaRPr lang="en-US" dirty="0"/>
          </a:p>
        </p:txBody>
      </p:sp>
      <p:sp>
        <p:nvSpPr>
          <p:cNvPr id="3" name="Content Placeholder 2"/>
          <p:cNvSpPr>
            <a:spLocks noGrp="1"/>
          </p:cNvSpPr>
          <p:nvPr>
            <p:ph idx="1"/>
          </p:nvPr>
        </p:nvSpPr>
        <p:spPr/>
        <p:txBody>
          <a:bodyPr>
            <a:normAutofit/>
          </a:bodyPr>
          <a:lstStyle/>
          <a:p>
            <a:pPr marL="68580" indent="0">
              <a:buNone/>
            </a:pPr>
            <a:r>
              <a:rPr lang="en-US" b="1" dirty="0"/>
              <a:t>MCH status is assessed through:</a:t>
            </a:r>
          </a:p>
          <a:p>
            <a:pPr lvl="0" fontAlgn="base"/>
            <a:r>
              <a:rPr lang="en-US" dirty="0"/>
              <a:t>Mortality indicators</a:t>
            </a:r>
          </a:p>
          <a:p>
            <a:pPr lvl="0" fontAlgn="base"/>
            <a:r>
              <a:rPr lang="en-US" dirty="0"/>
              <a:t>Morbidity indicators</a:t>
            </a:r>
          </a:p>
          <a:p>
            <a:pPr lvl="0" fontAlgn="base"/>
            <a:r>
              <a:rPr lang="en-US" dirty="0"/>
              <a:t>Growth and development.</a:t>
            </a:r>
          </a:p>
          <a:p>
            <a:endParaRPr lang="en-US" dirty="0"/>
          </a:p>
        </p:txBody>
      </p:sp>
      <p:sp>
        <p:nvSpPr>
          <p:cNvPr id="4" name="Date Placeholder 3"/>
          <p:cNvSpPr>
            <a:spLocks noGrp="1"/>
          </p:cNvSpPr>
          <p:nvPr>
            <p:ph type="dt" sz="half" idx="10"/>
          </p:nvPr>
        </p:nvSpPr>
        <p:spPr/>
        <p:txBody>
          <a:bodyPr/>
          <a:lstStyle/>
          <a:p>
            <a:fld id="{FF41E505-4A1B-4FB9-89B0-EB4A99891A72}" type="datetime1">
              <a:rPr lang="en-US" smtClean="0"/>
              <a:t>3/5/2016</a:t>
            </a:fld>
            <a:endParaRPr lang="en-US"/>
          </a:p>
        </p:txBody>
      </p:sp>
      <p:sp>
        <p:nvSpPr>
          <p:cNvPr id="5" name="Slide Number Placeholder 4"/>
          <p:cNvSpPr>
            <a:spLocks noGrp="1"/>
          </p:cNvSpPr>
          <p:nvPr>
            <p:ph type="sldNum" sz="quarter" idx="12"/>
          </p:nvPr>
        </p:nvSpPr>
        <p:spPr/>
        <p:txBody>
          <a:bodyPr/>
          <a:lstStyle/>
          <a:p>
            <a:fld id="{5325C7A9-7EB5-4C21-ADED-B9CF1344FCB2}" type="slidenum">
              <a:rPr lang="en-US" smtClean="0"/>
              <a:t>9</a:t>
            </a:fld>
            <a:endParaRPr lang="en-US"/>
          </a:p>
        </p:txBody>
      </p:sp>
    </p:spTree>
    <p:extLst>
      <p:ext uri="{BB962C8B-B14F-4D97-AF65-F5344CB8AC3E}">
        <p14:creationId xmlns:p14="http://schemas.microsoft.com/office/powerpoint/2010/main" val="2829684247"/>
      </p:ext>
    </p:extLst>
  </p:cSld>
  <p:clrMapOvr>
    <a:masterClrMapping/>
  </p:clrMapOvr>
  <mc:AlternateContent xmlns:mc="http://schemas.openxmlformats.org/markup-compatibility/2006" xmlns:p14="http://schemas.microsoft.com/office/powerpoint/2010/main">
    <mc:Choice Requires="p14">
      <p:transition spd="slow" p14:dur="3900">
        <p14:glitter dir="u"/>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329</TotalTime>
  <Words>1327</Words>
  <Application>Microsoft Office PowerPoint</Application>
  <PresentationFormat>عرض على الشاشة (3:4)‏</PresentationFormat>
  <Paragraphs>267</Paragraphs>
  <Slides>30</Slides>
  <Notes>4</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30</vt:i4>
      </vt:variant>
    </vt:vector>
  </HeadingPairs>
  <TitlesOfParts>
    <vt:vector size="38" baseType="lpstr">
      <vt:lpstr>Arial</vt:lpstr>
      <vt:lpstr>Calibri</vt:lpstr>
      <vt:lpstr>Century Gothic</vt:lpstr>
      <vt:lpstr>GillSans</vt:lpstr>
      <vt:lpstr>Tahoma</vt:lpstr>
      <vt:lpstr>Times New Roman</vt:lpstr>
      <vt:lpstr>Wingdings 2</vt:lpstr>
      <vt:lpstr>Austin</vt:lpstr>
      <vt:lpstr>Post natal care</vt:lpstr>
      <vt:lpstr>Objectives of postpartum care: </vt:lpstr>
      <vt:lpstr>Routine postnatal care</vt:lpstr>
      <vt:lpstr>Essential routine post natal care for newborns</vt:lpstr>
      <vt:lpstr>عرض تقديمي في PowerPoint</vt:lpstr>
      <vt:lpstr>child health Program  in MCH centers:</vt:lpstr>
      <vt:lpstr>Component of child health program</vt:lpstr>
      <vt:lpstr>B- Curative services     </vt:lpstr>
      <vt:lpstr>   Common Indicators of MCH Services</vt:lpstr>
      <vt:lpstr>   Mortality indicators</vt:lpstr>
      <vt:lpstr>Maternal mortality rate</vt:lpstr>
      <vt:lpstr>عرض تقديمي في PowerPoint</vt:lpstr>
      <vt:lpstr>    Classification of maternal death  </vt:lpstr>
      <vt:lpstr>Causes of MM:</vt:lpstr>
      <vt:lpstr>عرض تقديمي في PowerPoint</vt:lpstr>
      <vt:lpstr>عرض تقديمي في PowerPoint</vt:lpstr>
      <vt:lpstr>MM prevention </vt:lpstr>
      <vt:lpstr>Mortality In Infancy And Childhood</vt:lpstr>
      <vt:lpstr>                                                                                               Causes of perinatal mortality</vt:lpstr>
      <vt:lpstr>Neonatal mortality rate=</vt:lpstr>
      <vt:lpstr>عرض تقديمي في PowerPoint</vt:lpstr>
      <vt:lpstr>عرض تقديمي في PowerPoint</vt:lpstr>
      <vt:lpstr>                                                            causes of infant mortality </vt:lpstr>
      <vt:lpstr>measures to reduce IM:  </vt:lpstr>
      <vt:lpstr>عرض تقديمي في PowerPoint</vt:lpstr>
      <vt:lpstr> </vt:lpstr>
      <vt:lpstr>II- Supervisory role </vt:lpstr>
      <vt:lpstr>Functional role </vt:lpstr>
      <vt:lpstr>Educational role  </vt:lpstr>
      <vt:lpstr>   Role in research and evaluation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‏‏مستخدم Windows</cp:lastModifiedBy>
  <cp:revision>52</cp:revision>
  <dcterms:created xsi:type="dcterms:W3CDTF">2012-06-26T08:38:54Z</dcterms:created>
  <dcterms:modified xsi:type="dcterms:W3CDTF">2016-03-05T06:51:10Z</dcterms:modified>
</cp:coreProperties>
</file>